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42"/>
  </p:notesMasterIdLst>
  <p:handoutMasterIdLst>
    <p:handoutMasterId r:id="rId43"/>
  </p:handoutMasterIdLst>
  <p:sldIdLst>
    <p:sldId id="26316" r:id="rId6"/>
    <p:sldId id="604" r:id="rId7"/>
    <p:sldId id="554" r:id="rId8"/>
    <p:sldId id="562" r:id="rId9"/>
    <p:sldId id="26319" r:id="rId10"/>
    <p:sldId id="26317" r:id="rId11"/>
    <p:sldId id="26318" r:id="rId12"/>
    <p:sldId id="590" r:id="rId13"/>
    <p:sldId id="605" r:id="rId14"/>
    <p:sldId id="592" r:id="rId15"/>
    <p:sldId id="581" r:id="rId16"/>
    <p:sldId id="557" r:id="rId17"/>
    <p:sldId id="558" r:id="rId18"/>
    <p:sldId id="569" r:id="rId19"/>
    <p:sldId id="606" r:id="rId20"/>
    <p:sldId id="583" r:id="rId21"/>
    <p:sldId id="580" r:id="rId22"/>
    <p:sldId id="584" r:id="rId23"/>
    <p:sldId id="576" r:id="rId24"/>
    <p:sldId id="603" r:id="rId25"/>
    <p:sldId id="587" r:id="rId26"/>
    <p:sldId id="600" r:id="rId27"/>
    <p:sldId id="588" r:id="rId28"/>
    <p:sldId id="594" r:id="rId29"/>
    <p:sldId id="596" r:id="rId30"/>
    <p:sldId id="598" r:id="rId31"/>
    <p:sldId id="599" r:id="rId32"/>
    <p:sldId id="572" r:id="rId33"/>
    <p:sldId id="574" r:id="rId34"/>
    <p:sldId id="607" r:id="rId35"/>
    <p:sldId id="561" r:id="rId36"/>
    <p:sldId id="582" r:id="rId37"/>
    <p:sldId id="601" r:id="rId38"/>
    <p:sldId id="602" r:id="rId39"/>
    <p:sldId id="585" r:id="rId40"/>
    <p:sldId id="568" r:id="rId41"/>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B2722-A9AA-4076-B438-CDF08FEA679E}" v="173" dt="2026-06-30T12:34:28.149"/>
    <p1510:client id="{C0D1FC5B-9903-4EA1-B70E-635BD1E9717C}" v="184" dt="2026-06-30T15:13:40.305"/>
    <p1510:client id="{C6EE1BA2-90C8-48DB-B185-9FC5F987C799}" v="98" dt="2026-06-29T20:28:18.6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411"/>
          </a:xfrm>
          <a:prstGeom prst="rect">
            <a:avLst/>
          </a:prstGeom>
        </p:spPr>
        <p:txBody>
          <a:bodyPr vert="horz" lIns="93177" tIns="46589" rIns="93177" bIns="46589" rtlCol="0"/>
          <a:lstStyle>
            <a:lvl1pPr algn="r">
              <a:defRPr sz="1200"/>
            </a:lvl1pPr>
          </a:lstStyle>
          <a:p>
            <a:fld id="{AE42D0B4-4191-43CC-A55F-7F144F47FE44}" type="datetimeFigureOut">
              <a:rPr lang="en-US" smtClean="0"/>
              <a:pPr/>
              <a:t>7/2/2026</a:t>
            </a:fld>
            <a:endParaRPr lang="en-US"/>
          </a:p>
        </p:txBody>
      </p:sp>
      <p:sp>
        <p:nvSpPr>
          <p:cNvPr id="4" name="Footer Placeholder 3"/>
          <p:cNvSpPr>
            <a:spLocks noGrp="1"/>
          </p:cNvSpPr>
          <p:nvPr>
            <p:ph type="ftr" sz="quarter" idx="2"/>
          </p:nvPr>
        </p:nvSpPr>
        <p:spPr>
          <a:xfrm>
            <a:off x="0" y="9430091"/>
            <a:ext cx="2945659" cy="496411"/>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3177" tIns="46589" rIns="93177" bIns="46589" rtlCol="0" anchor="b"/>
          <a:lstStyle>
            <a:lvl1pPr algn="r">
              <a:defRPr sz="1200"/>
            </a:lvl1pPr>
          </a:lstStyle>
          <a:p>
            <a:fld id="{F8F0995C-4D7C-4DBA-BF39-4A743AA5DA4B}" type="slidenum">
              <a:rPr lang="en-US" smtClean="0"/>
              <a:pPr/>
              <a:t>‹#›</a:t>
            </a:fld>
            <a:endParaRPr lang="en-US"/>
          </a:p>
        </p:txBody>
      </p:sp>
    </p:spTree>
    <p:extLst>
      <p:ext uri="{BB962C8B-B14F-4D97-AF65-F5344CB8AC3E}">
        <p14:creationId xmlns:p14="http://schemas.microsoft.com/office/powerpoint/2010/main" val="2075016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3177" tIns="46589" rIns="93177" bIns="46589" rtlCol="0"/>
          <a:lstStyle>
            <a:lvl1pPr algn="r">
              <a:defRPr sz="1200"/>
            </a:lvl1pPr>
          </a:lstStyle>
          <a:p>
            <a:fld id="{40F0AC1F-9B97-46FD-A13D-AA202CDB4989}" type="datetimeFigureOut">
              <a:rPr lang="en-GB" smtClean="0"/>
              <a:pPr/>
              <a:t>02/07/2026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3177" tIns="46589" rIns="93177" bIns="46589" rtlCol="0" anchor="b"/>
          <a:lstStyle>
            <a:lvl1pPr algn="r">
              <a:defRPr sz="1200"/>
            </a:lvl1pPr>
          </a:lstStyle>
          <a:p>
            <a:fld id="{8BA26B5B-03C0-49EF-9305-B7C4A5FB04FB}" type="slidenum">
              <a:rPr lang="en-GB" smtClean="0"/>
              <a:pPr/>
              <a:t>‹#›</a:t>
            </a:fld>
            <a:endParaRPr lang="en-GB"/>
          </a:p>
        </p:txBody>
      </p:sp>
    </p:spTree>
    <p:extLst>
      <p:ext uri="{BB962C8B-B14F-4D97-AF65-F5344CB8AC3E}">
        <p14:creationId xmlns:p14="http://schemas.microsoft.com/office/powerpoint/2010/main" val="2502965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9C16A4D-BEC2-4968-92A3-D42CA47F6848}" type="datetimeFigureOut">
              <a:rPr lang="en-GB" smtClean="0"/>
              <a:pPr/>
              <a:t>02/07/2026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F8B94C-EFAF-4E68-87E3-08D5F6A8978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C16A4D-BEC2-4968-92A3-D42CA47F6848}" type="datetimeFigureOut">
              <a:rPr lang="en-GB" smtClean="0"/>
              <a:pPr/>
              <a:t>02/07/2026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F8B94C-EFAF-4E68-87E3-08D5F6A8978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C16A4D-BEC2-4968-92A3-D42CA47F6848}" type="datetimeFigureOut">
              <a:rPr lang="en-GB" smtClean="0"/>
              <a:pPr/>
              <a:t>02/07/2026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F8B94C-EFAF-4E68-87E3-08D5F6A89780}"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94E3D6D-787F-B142-8817-BEDCDA8D66BA}"/>
              </a:ext>
            </a:extLst>
          </p:cNvPr>
          <p:cNvSpPr/>
          <p:nvPr userDrawn="1"/>
        </p:nvSpPr>
        <p:spPr>
          <a:xfrm>
            <a:off x="100976" y="188640"/>
            <a:ext cx="8916025" cy="5929938"/>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0" name="Picture 9" descr="SWB-logo-RGB">
            <a:extLst>
              <a:ext uri="{FF2B5EF4-FFF2-40B4-BE49-F238E27FC236}">
                <a16:creationId xmlns:a16="http://schemas.microsoft.com/office/drawing/2014/main" id="{D74356CF-2E5D-9A43-9BB1-FE7AF4C5639F}"/>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50201" y="6259811"/>
            <a:ext cx="910582" cy="443127"/>
          </a:xfrm>
          <a:prstGeom prst="rect">
            <a:avLst/>
          </a:prstGeom>
          <a:noFill/>
          <a:ln>
            <a:noFill/>
          </a:ln>
        </p:spPr>
      </p:pic>
      <p:pic>
        <p:nvPicPr>
          <p:cNvPr id="1026" name="Picture 2" descr="Image result for oat academy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28824" y="6251985"/>
            <a:ext cx="910582" cy="526411"/>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16C89214-BE39-AA49-9673-ACDAE0E2EE91}"/>
              </a:ext>
            </a:extLst>
          </p:cNvPr>
          <p:cNvSpPr txBox="1">
            <a:spLocks/>
          </p:cNvSpPr>
          <p:nvPr userDrawn="1"/>
        </p:nvSpPr>
        <p:spPr>
          <a:xfrm>
            <a:off x="139534" y="6353718"/>
            <a:ext cx="4432466" cy="315642"/>
          </a:xfrm>
          <a:prstGeom prst="rect">
            <a:avLst/>
          </a:prstGeom>
        </p:spPr>
        <p:txBody>
          <a:bodyPr/>
          <a:lstStyle>
            <a:defPPr>
              <a:defRPr lang="en-US"/>
            </a:defPPr>
            <a:lvl1pPr marL="0" algn="l" defTabSz="914400" rtl="0" eaLnBrk="1" latinLnBrk="0" hangingPunct="1">
              <a:defRPr sz="1600" b="1" kern="1200">
                <a:solidFill>
                  <a:srgbClr val="7030A0"/>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kern="1200">
                <a:solidFill>
                  <a:schemeClr val="accent1"/>
                </a:solidFill>
                <a:effectLst/>
                <a:latin typeface="Century Gothic" pitchFamily="34" charset="0"/>
                <a:ea typeface="+mn-ea"/>
                <a:cs typeface="+mn-cs"/>
              </a:rPr>
              <a:t>Character | </a:t>
            </a:r>
            <a:r>
              <a:rPr lang="en-US" sz="1200" b="1" kern="1200" err="1">
                <a:solidFill>
                  <a:schemeClr val="accent1"/>
                </a:solidFill>
                <a:effectLst/>
                <a:latin typeface="Century Gothic" pitchFamily="34" charset="0"/>
                <a:ea typeface="+mn-ea"/>
                <a:cs typeface="+mn-cs"/>
              </a:rPr>
              <a:t>Organisation</a:t>
            </a:r>
            <a:r>
              <a:rPr lang="en-US" sz="1200" b="1" kern="1200">
                <a:solidFill>
                  <a:schemeClr val="accent1"/>
                </a:solidFill>
                <a:effectLst/>
                <a:latin typeface="Century Gothic" pitchFamily="34" charset="0"/>
                <a:ea typeface="+mn-ea"/>
                <a:cs typeface="+mn-cs"/>
              </a:rPr>
              <a:t> | Resilience | Excellence</a:t>
            </a:r>
            <a:endParaRPr lang="en-GB" sz="1200" b="1" kern="1200">
              <a:solidFill>
                <a:schemeClr val="accent1"/>
              </a:solidFill>
              <a:effectLst/>
              <a:latin typeface="Century Gothic" pitchFamily="34" charset="0"/>
              <a:ea typeface="+mn-ea"/>
              <a:cs typeface="+mn-cs"/>
            </a:endParaRPr>
          </a:p>
          <a:p>
            <a:endParaRPr lang="en-GB" sz="900"/>
          </a:p>
        </p:txBody>
      </p:sp>
    </p:spTree>
    <p:extLst>
      <p:ext uri="{BB962C8B-B14F-4D97-AF65-F5344CB8AC3E}">
        <p14:creationId xmlns:p14="http://schemas.microsoft.com/office/powerpoint/2010/main" val="285848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02/07/2026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924959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437173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02/07/2026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258867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02/07/2026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37698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02/07/2026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4999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02/07/2026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49846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02/07/2026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932529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402" y="620688"/>
            <a:ext cx="5976664" cy="494928"/>
          </a:xfrm>
        </p:spPr>
        <p:txBody>
          <a:bodyPr>
            <a:noAutofit/>
          </a:bodyPr>
          <a:lstStyle>
            <a:lvl1pPr>
              <a:defRPr sz="2000" b="1" baseline="0">
                <a:solidFill>
                  <a:srgbClr val="7030A0"/>
                </a:solidFill>
                <a:latin typeface="Century Gothic" pitchFamily="34" charset="0"/>
              </a:defRPr>
            </a:lvl1pPr>
          </a:lstStyle>
          <a:p>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p:cNvPicPr/>
          <p:nvPr userDrawn="1"/>
        </p:nvPicPr>
        <p:blipFill>
          <a:blip r:embed="rId2" cstate="print"/>
          <a:srcRect l="67142"/>
          <a:stretch>
            <a:fillRect/>
          </a:stretch>
        </p:blipFill>
        <p:spPr bwMode="auto">
          <a:xfrm>
            <a:off x="7020272" y="5993453"/>
            <a:ext cx="1908306" cy="864547"/>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04F8B94C-EFAF-4E68-87E3-08D5F6A89780}" type="slidenum">
              <a:rPr lang="en-GB" smtClean="0"/>
              <a:pPr/>
              <a:t>‹#›</a:t>
            </a:fld>
            <a:endParaRPr lang="en-GB"/>
          </a:p>
        </p:txBody>
      </p:sp>
      <p:sp>
        <p:nvSpPr>
          <p:cNvPr id="6" name="Footer Placeholder 5"/>
          <p:cNvSpPr txBox="1">
            <a:spLocks/>
          </p:cNvSpPr>
          <p:nvPr userDrawn="1"/>
        </p:nvSpPr>
        <p:spPr>
          <a:xfrm>
            <a:off x="251520" y="6353718"/>
            <a:ext cx="5832648" cy="315642"/>
          </a:xfrm>
          <a:prstGeom prst="rect">
            <a:avLst/>
          </a:prstGeom>
        </p:spPr>
        <p:txBody>
          <a:bodyPr/>
          <a:lstStyle>
            <a:defPPr>
              <a:defRPr lang="en-US"/>
            </a:defPPr>
            <a:lvl1pPr marL="0" algn="l" defTabSz="914400" rtl="0" eaLnBrk="1" latinLnBrk="0" hangingPunct="1">
              <a:defRPr sz="1600" b="1" kern="1200">
                <a:solidFill>
                  <a:srgbClr val="7030A0"/>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Raising Aspirations. Transforming Lives.</a:t>
            </a:r>
            <a:endParaRPr lang="en-GB"/>
          </a:p>
        </p:txBody>
      </p:sp>
      <p:pic>
        <p:nvPicPr>
          <p:cNvPr id="8" name="Picture 7" descr="http://stgeorgeslowerschool.co.uk/wp-content/uploads/2014/06/OFSTED_GOOD_School.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32140" y="6057655"/>
            <a:ext cx="1080120" cy="72084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63013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696659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23343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83953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94E3D6D-787F-B142-8817-BEDCDA8D66BA}"/>
              </a:ext>
            </a:extLst>
          </p:cNvPr>
          <p:cNvSpPr/>
          <p:nvPr userDrawn="1"/>
        </p:nvSpPr>
        <p:spPr>
          <a:xfrm>
            <a:off x="100976" y="188640"/>
            <a:ext cx="8916025" cy="5929938"/>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0" name="Picture 9" descr="SWB-logo-RGB">
            <a:extLst>
              <a:ext uri="{FF2B5EF4-FFF2-40B4-BE49-F238E27FC236}">
                <a16:creationId xmlns:a16="http://schemas.microsoft.com/office/drawing/2014/main" id="{D74356CF-2E5D-9A43-9BB1-FE7AF4C5639F}"/>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50201" y="6259811"/>
            <a:ext cx="910582" cy="443127"/>
          </a:xfrm>
          <a:prstGeom prst="rect">
            <a:avLst/>
          </a:prstGeom>
          <a:noFill/>
          <a:ln>
            <a:noFill/>
          </a:ln>
        </p:spPr>
      </p:pic>
      <p:pic>
        <p:nvPicPr>
          <p:cNvPr id="6" name="Picture 5">
            <a:extLst>
              <a:ext uri="{FF2B5EF4-FFF2-40B4-BE49-F238E27FC236}">
                <a16:creationId xmlns:a16="http://schemas.microsoft.com/office/drawing/2014/main" id="{1A9FC84B-7338-9F48-9B40-3EA782348886}"/>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6884458" y="6259811"/>
            <a:ext cx="910583" cy="489427"/>
          </a:xfrm>
          <a:prstGeom prst="rect">
            <a:avLst/>
          </a:prstGeom>
        </p:spPr>
      </p:pic>
      <p:sp>
        <p:nvSpPr>
          <p:cNvPr id="2" name="Rectangle 1">
            <a:extLst>
              <a:ext uri="{FF2B5EF4-FFF2-40B4-BE49-F238E27FC236}">
                <a16:creationId xmlns:a16="http://schemas.microsoft.com/office/drawing/2014/main" id="{B060D604-7DE1-9F47-A580-8388C563FBE5}"/>
              </a:ext>
            </a:extLst>
          </p:cNvPr>
          <p:cNvSpPr/>
          <p:nvPr userDrawn="1"/>
        </p:nvSpPr>
        <p:spPr>
          <a:xfrm>
            <a:off x="100976" y="6319438"/>
            <a:ext cx="6473759" cy="265907"/>
          </a:xfrm>
          <a:prstGeom prst="rect">
            <a:avLst/>
          </a:prstGeom>
        </p:spPr>
        <p:txBody>
          <a:bodyPr wrap="square">
            <a:spAutoFit/>
          </a:bodyPr>
          <a:lstStyle/>
          <a:p>
            <a:pPr>
              <a:lnSpc>
                <a:spcPct val="115000"/>
              </a:lnSpc>
              <a:spcAft>
                <a:spcPts val="750"/>
              </a:spcAft>
            </a:pPr>
            <a:r>
              <a:rPr lang="en-US" sz="1050" b="1">
                <a:solidFill>
                  <a:schemeClr val="accent5"/>
                </a:solidFill>
                <a:effectLst/>
                <a:latin typeface="Century Gothic" panose="020B0502020202020204" pitchFamily="34" charset="0"/>
                <a:ea typeface="MS Mincho" panose="02020609040205080304" pitchFamily="49" charset="-128"/>
                <a:cs typeface="Arial" panose="020B0604020202020204" pitchFamily="34" charset="0"/>
              </a:rPr>
              <a:t>‘All SWB students will be respectful, responsible learners experiencing a first-class education’</a:t>
            </a:r>
            <a:endParaRPr lang="en-GB" sz="1350" b="1">
              <a:solidFill>
                <a:schemeClr val="accent5"/>
              </a:solidFill>
              <a:effectLst/>
              <a:latin typeface="Calibri" panose="020F050202020403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943881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C16A4D-BEC2-4968-92A3-D42CA47F6848}" type="datetimeFigureOut">
              <a:rPr lang="en-GB" smtClean="0"/>
              <a:pPr/>
              <a:t>02/07/2026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F8B94C-EFAF-4E68-87E3-08D5F6A8978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9C16A4D-BEC2-4968-92A3-D42CA47F6848}" type="datetimeFigureOut">
              <a:rPr lang="en-GB" smtClean="0"/>
              <a:pPr/>
              <a:t>02/07/2026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F8B94C-EFAF-4E68-87E3-08D5F6A8978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9C16A4D-BEC2-4968-92A3-D42CA47F6848}" type="datetimeFigureOut">
              <a:rPr lang="en-GB" smtClean="0"/>
              <a:pPr/>
              <a:t>02/07/2026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4F8B94C-EFAF-4E68-87E3-08D5F6A8978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9C16A4D-BEC2-4968-92A3-D42CA47F6848}" type="datetimeFigureOut">
              <a:rPr lang="en-GB" smtClean="0"/>
              <a:pPr/>
              <a:t>02/07/2026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F8B94C-EFAF-4E68-87E3-08D5F6A8978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C16A4D-BEC2-4968-92A3-D42CA47F6848}" type="datetimeFigureOut">
              <a:rPr lang="en-GB" smtClean="0"/>
              <a:pPr/>
              <a:t>02/07/2026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4F8B94C-EFAF-4E68-87E3-08D5F6A8978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C16A4D-BEC2-4968-92A3-D42CA47F6848}" type="datetimeFigureOut">
              <a:rPr lang="en-GB" smtClean="0"/>
              <a:pPr/>
              <a:t>02/07/2026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F8B94C-EFAF-4E68-87E3-08D5F6A8978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C16A4D-BEC2-4968-92A3-D42CA47F6848}" type="datetimeFigureOut">
              <a:rPr lang="en-GB" smtClean="0"/>
              <a:pPr/>
              <a:t>02/07/2026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F8B94C-EFAF-4E68-87E3-08D5F6A8978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16A4D-BEC2-4968-92A3-D42CA47F6848}" type="datetimeFigureOut">
              <a:rPr lang="en-GB" smtClean="0"/>
              <a:pPr/>
              <a:t>02/07/2026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F8B94C-EFAF-4E68-87E3-08D5F6A8978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46CE7D5-CF57-46EF-B807-FDD0502418D4}" type="datetimeFigureOut">
              <a:rPr lang="en-GB" smtClean="0"/>
              <a:t>02/07/2026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7824688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video" Target="https://www.youtube.com/embed/p7Su7oLqQzg?feature=oembe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video" Target="https://www.youtube.com/embed/vur6Agcom1w?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FD2213-42D6-3C6D-2485-E8286766C289}"/>
              </a:ext>
            </a:extLst>
          </p:cNvPr>
          <p:cNvPicPr>
            <a:picLocks noChangeAspect="1"/>
          </p:cNvPicPr>
          <p:nvPr/>
        </p:nvPicPr>
        <p:blipFill>
          <a:blip r:embed="rId2"/>
          <a:stretch>
            <a:fillRect/>
          </a:stretch>
        </p:blipFill>
        <p:spPr>
          <a:xfrm>
            <a:off x="1687711" y="1687710"/>
            <a:ext cx="6102549" cy="3627240"/>
          </a:xfrm>
          <a:prstGeom prst="rect">
            <a:avLst/>
          </a:prstGeom>
        </p:spPr>
      </p:pic>
      <p:pic>
        <p:nvPicPr>
          <p:cNvPr id="3" name="Picture 2">
            <a:extLst>
              <a:ext uri="{FF2B5EF4-FFF2-40B4-BE49-F238E27FC236}">
                <a16:creationId xmlns:a16="http://schemas.microsoft.com/office/drawing/2014/main" id="{E245AA84-E60A-EDC8-4AD4-C407CE525C34}"/>
              </a:ext>
            </a:extLst>
          </p:cNvPr>
          <p:cNvPicPr>
            <a:picLocks noChangeAspect="1"/>
          </p:cNvPicPr>
          <p:nvPr/>
        </p:nvPicPr>
        <p:blipFill>
          <a:blip r:embed="rId3"/>
          <a:stretch>
            <a:fillRect/>
          </a:stretch>
        </p:blipFill>
        <p:spPr>
          <a:xfrm>
            <a:off x="464955" y="1247345"/>
            <a:ext cx="745301" cy="580694"/>
          </a:xfrm>
          <a:prstGeom prst="rect">
            <a:avLst/>
          </a:prstGeom>
        </p:spPr>
      </p:pic>
      <p:sp>
        <p:nvSpPr>
          <p:cNvPr id="4" name="Title 3">
            <a:extLst>
              <a:ext uri="{FF2B5EF4-FFF2-40B4-BE49-F238E27FC236}">
                <a16:creationId xmlns:a16="http://schemas.microsoft.com/office/drawing/2014/main" id="{483784E9-EA4E-37FA-2AA8-3D879E759E4C}"/>
              </a:ext>
            </a:extLst>
          </p:cNvPr>
          <p:cNvSpPr txBox="1">
            <a:spLocks/>
          </p:cNvSpPr>
          <p:nvPr/>
        </p:nvSpPr>
        <p:spPr>
          <a:xfrm>
            <a:off x="1780924" y="1193116"/>
            <a:ext cx="6768387"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GB" sz="3300">
                <a:solidFill>
                  <a:prstClr val="black"/>
                </a:solidFill>
                <a:latin typeface="Aptos Display" panose="020F0302020204030204"/>
              </a:rPr>
              <a:t> </a:t>
            </a:r>
            <a:r>
              <a:rPr lang="en-GB" sz="2700" b="1">
                <a:solidFill>
                  <a:srgbClr val="0070C0"/>
                </a:solidFill>
                <a:latin typeface="Century Gothic" panose="020B0502020202020204" pitchFamily="34" charset="0"/>
              </a:rPr>
              <a:t>Spotlight on Trip Opportunity 2028 </a:t>
            </a:r>
            <a:endParaRPr lang="en-US" sz="2700" b="1">
              <a:solidFill>
                <a:srgbClr val="0070C0"/>
              </a:solidFill>
              <a:latin typeface="Century Gothic" panose="020B0502020202020204" pitchFamily="34" charset="0"/>
            </a:endParaRPr>
          </a:p>
        </p:txBody>
      </p:sp>
    </p:spTree>
    <p:extLst>
      <p:ext uri="{BB962C8B-B14F-4D97-AF65-F5344CB8AC3E}">
        <p14:creationId xmlns:p14="http://schemas.microsoft.com/office/powerpoint/2010/main" val="910039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F3CB39-4973-6A49-9DF6-1DE92AA9D682}"/>
              </a:ext>
            </a:extLst>
          </p:cNvPr>
          <p:cNvSpPr txBox="1">
            <a:spLocks noChangeArrowheads="1"/>
          </p:cNvSpPr>
          <p:nvPr/>
        </p:nvSpPr>
        <p:spPr>
          <a:xfrm>
            <a:off x="539552" y="952023"/>
            <a:ext cx="8064896" cy="1143000"/>
          </a:xfrm>
          <a:prstGeom prst="rect">
            <a:avLst/>
          </a:prstGeom>
        </p:spPr>
        <p:txBody>
          <a:bodyPr lIns="91440" tIns="45720" rIns="91440" bIns="4572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2800" b="1">
                <a:latin typeface="Century Gothic"/>
              </a:rPr>
              <a:t>Procedures and Sanctions to support students</a:t>
            </a:r>
          </a:p>
        </p:txBody>
      </p:sp>
      <p:sp>
        <p:nvSpPr>
          <p:cNvPr id="7" name="TextBox 6">
            <a:extLst>
              <a:ext uri="{FF2B5EF4-FFF2-40B4-BE49-F238E27FC236}">
                <a16:creationId xmlns:a16="http://schemas.microsoft.com/office/drawing/2014/main" id="{153AEB8D-87D5-76C2-52A4-C0B4A5B213DA}"/>
              </a:ext>
            </a:extLst>
          </p:cNvPr>
          <p:cNvSpPr txBox="1"/>
          <p:nvPr/>
        </p:nvSpPr>
        <p:spPr>
          <a:xfrm>
            <a:off x="304800" y="2095023"/>
            <a:ext cx="8489795" cy="3360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ct val="20000"/>
              </a:spcBef>
              <a:buFont typeface="Wingdings"/>
              <a:buChar char="§"/>
            </a:pPr>
            <a:r>
              <a:rPr lang="en-GB">
                <a:latin typeface="Century Gothic"/>
              </a:rPr>
              <a:t>Possession of an offensive weapon  = </a:t>
            </a:r>
            <a:r>
              <a:rPr lang="en-GB" b="1">
                <a:latin typeface="Century Gothic"/>
              </a:rPr>
              <a:t>Permanent Exclusion</a:t>
            </a:r>
          </a:p>
          <a:p>
            <a:pPr marL="285750" indent="-285750">
              <a:spcBef>
                <a:spcPct val="20000"/>
              </a:spcBef>
              <a:buFont typeface="Wingdings"/>
              <a:buChar char="§"/>
            </a:pPr>
            <a:endParaRPr lang="en-GB" b="1">
              <a:latin typeface="Century Gothic"/>
            </a:endParaRPr>
          </a:p>
          <a:p>
            <a:pPr marL="285750" indent="-285750">
              <a:spcBef>
                <a:spcPct val="20000"/>
              </a:spcBef>
              <a:buFont typeface="Wingdings"/>
              <a:buChar char="§"/>
            </a:pPr>
            <a:r>
              <a:rPr lang="en-GB">
                <a:latin typeface="Century Gothic"/>
              </a:rPr>
              <a:t>Possession of drugs  = </a:t>
            </a:r>
            <a:r>
              <a:rPr lang="en-GB" b="1">
                <a:latin typeface="Century Gothic"/>
              </a:rPr>
              <a:t>Permanent Exclusion</a:t>
            </a:r>
          </a:p>
          <a:p>
            <a:pPr marL="285750" indent="-285750">
              <a:spcBef>
                <a:spcPct val="20000"/>
              </a:spcBef>
              <a:buFont typeface="Wingdings"/>
              <a:buChar char="§"/>
            </a:pPr>
            <a:endParaRPr lang="en-GB" b="1">
              <a:latin typeface="Century Gothic"/>
            </a:endParaRPr>
          </a:p>
          <a:p>
            <a:pPr marL="285750" indent="-285750">
              <a:spcBef>
                <a:spcPct val="20000"/>
              </a:spcBef>
              <a:buFont typeface="Wingdings"/>
              <a:buChar char="§"/>
            </a:pPr>
            <a:r>
              <a:rPr lang="en-GB">
                <a:latin typeface="Century Gothic"/>
              </a:rPr>
              <a:t>Assaulting staff = </a:t>
            </a:r>
            <a:r>
              <a:rPr lang="en-GB" b="1">
                <a:latin typeface="Century Gothic"/>
              </a:rPr>
              <a:t>Permanent Exclusion</a:t>
            </a:r>
          </a:p>
          <a:p>
            <a:pPr>
              <a:spcBef>
                <a:spcPct val="20000"/>
              </a:spcBef>
            </a:pPr>
            <a:endParaRPr lang="en-US">
              <a:ea typeface="+mn-lt"/>
              <a:cs typeface="+mn-lt"/>
            </a:endParaRPr>
          </a:p>
          <a:p>
            <a:pPr marL="285750" indent="-285750">
              <a:spcBef>
                <a:spcPct val="20000"/>
              </a:spcBef>
              <a:buFont typeface="Wingdings"/>
              <a:buChar char="§"/>
            </a:pPr>
            <a:r>
              <a:rPr lang="en-GB">
                <a:latin typeface="Century Gothic"/>
              </a:rPr>
              <a:t>Persistent disruptive behaviour = </a:t>
            </a:r>
            <a:r>
              <a:rPr lang="en-GB" b="1">
                <a:latin typeface="Century Gothic"/>
              </a:rPr>
              <a:t>Permanent Exclusion</a:t>
            </a:r>
          </a:p>
          <a:p>
            <a:pPr algn="ctr">
              <a:spcBef>
                <a:spcPct val="20000"/>
              </a:spcBef>
            </a:pPr>
            <a:endParaRPr lang="en-GB" b="1">
              <a:latin typeface="Century Gothic"/>
              <a:cs typeface="Calibri"/>
            </a:endParaRPr>
          </a:p>
          <a:p>
            <a:pPr algn="ctr">
              <a:spcBef>
                <a:spcPct val="20000"/>
              </a:spcBef>
            </a:pPr>
            <a:endParaRPr lang="en-GB" b="1">
              <a:latin typeface="Century Gothic"/>
            </a:endParaRPr>
          </a:p>
          <a:p>
            <a:pPr algn="ctr">
              <a:spcBef>
                <a:spcPct val="20000"/>
              </a:spcBef>
            </a:pPr>
            <a:r>
              <a:rPr lang="en-GB" b="1">
                <a:latin typeface="Century Gothic"/>
              </a:rPr>
              <a:t>Permanent Exclusion = Student loses their place at SWB permanently </a:t>
            </a:r>
            <a:endParaRPr lang="en-US">
              <a:cs typeface="Calibri"/>
            </a:endParaRPr>
          </a:p>
        </p:txBody>
      </p:sp>
    </p:spTree>
    <p:extLst>
      <p:ext uri="{BB962C8B-B14F-4D97-AF65-F5344CB8AC3E}">
        <p14:creationId xmlns:p14="http://schemas.microsoft.com/office/powerpoint/2010/main" val="223885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FF555CF-40AD-0C45-AB70-2291DB1D8388}"/>
              </a:ext>
            </a:extLst>
          </p:cNvPr>
          <p:cNvSpPr txBox="1">
            <a:spLocks noChangeArrowheads="1"/>
          </p:cNvSpPr>
          <p:nvPr/>
        </p:nvSpPr>
        <p:spPr>
          <a:xfrm>
            <a:off x="107504" y="1268760"/>
            <a:ext cx="9433048" cy="1129691"/>
          </a:xfrm>
          <a:prstGeom prst="rect">
            <a:avLst/>
          </a:prstGeom>
        </p:spPr>
        <p:txBody>
          <a:bodyPr lIns="91440" tIns="45720" rIns="91440" bIns="45720" anchor="t">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atin typeface="Century Gothic"/>
              </a:rPr>
              <a:t>We are fully aware that some students have additional needs.</a:t>
            </a:r>
          </a:p>
          <a:p>
            <a:pPr lvl="1">
              <a:buFont typeface="Wingdings" pitchFamily="34" charset="0"/>
              <a:buChar char="§"/>
            </a:pPr>
            <a:r>
              <a:rPr lang="en-GB" sz="2200">
                <a:latin typeface="Century Gothic"/>
              </a:rPr>
              <a:t>There are 7 trained SENDCO's in this building (most schools have 1)</a:t>
            </a:r>
          </a:p>
          <a:p>
            <a:pPr lvl="1"/>
            <a:endParaRPr lang="en-GB">
              <a:latin typeface="Century Gothic"/>
            </a:endParaRPr>
          </a:p>
          <a:p>
            <a:endParaRPr lang="en-GB"/>
          </a:p>
          <a:p>
            <a:endParaRPr lang="en-GB"/>
          </a:p>
        </p:txBody>
      </p:sp>
      <p:sp>
        <p:nvSpPr>
          <p:cNvPr id="3" name="Rectangle 2">
            <a:extLst>
              <a:ext uri="{FF2B5EF4-FFF2-40B4-BE49-F238E27FC236}">
                <a16:creationId xmlns:a16="http://schemas.microsoft.com/office/drawing/2014/main" id="{39F3CB39-4973-6A49-9DF6-1DE92AA9D682}"/>
              </a:ext>
            </a:extLst>
          </p:cNvPr>
          <p:cNvSpPr txBox="1">
            <a:spLocks noChangeArrowheads="1"/>
          </p:cNvSpPr>
          <p:nvPr/>
        </p:nvSpPr>
        <p:spPr>
          <a:xfrm>
            <a:off x="467544" y="260648"/>
            <a:ext cx="8064896" cy="1143000"/>
          </a:xfrm>
          <a:prstGeom prst="rect">
            <a:avLst/>
          </a:prstGeom>
        </p:spPr>
        <p:txBody>
          <a:bodyPr lIns="91440" tIns="45720" rIns="91440" bIns="4572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2800" b="1">
                <a:solidFill>
                  <a:srgbClr val="0070C0"/>
                </a:solidFill>
                <a:latin typeface="Century Gothic"/>
              </a:rPr>
              <a:t>Special Educational needs/disabilities</a:t>
            </a:r>
          </a:p>
        </p:txBody>
      </p:sp>
      <p:sp>
        <p:nvSpPr>
          <p:cNvPr id="4" name="TextBox 3">
            <a:extLst>
              <a:ext uri="{FF2B5EF4-FFF2-40B4-BE49-F238E27FC236}">
                <a16:creationId xmlns:a16="http://schemas.microsoft.com/office/drawing/2014/main" id="{1D9F8E42-1C60-AF04-FFE0-46A0DB1018F8}"/>
              </a:ext>
            </a:extLst>
          </p:cNvPr>
          <p:cNvSpPr txBox="1"/>
          <p:nvPr/>
        </p:nvSpPr>
        <p:spPr>
          <a:xfrm>
            <a:off x="-757474" y="2930314"/>
            <a:ext cx="9289914" cy="16989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spcBef>
                <a:spcPct val="20000"/>
              </a:spcBef>
              <a:buFont typeface="Wingdings"/>
              <a:buChar char="§"/>
            </a:pPr>
            <a:endParaRPr lang="en-GB">
              <a:latin typeface="Century Gothic"/>
              <a:ea typeface="+mn-lt"/>
              <a:cs typeface="+mn-lt"/>
            </a:endParaRPr>
          </a:p>
          <a:p>
            <a:pPr lvl="1">
              <a:spcBef>
                <a:spcPct val="20000"/>
              </a:spcBef>
            </a:pPr>
            <a:r>
              <a:rPr lang="en-GB">
                <a:latin typeface="Century Gothic"/>
              </a:rPr>
              <a:t>                </a:t>
            </a:r>
            <a:r>
              <a:rPr lang="en-GB" b="1">
                <a:latin typeface="Century Gothic"/>
              </a:rPr>
              <a:t>    That does not mean a child with additional needs is exempt </a:t>
            </a:r>
            <a:endParaRPr lang="en-GB" b="1">
              <a:latin typeface="Calibri"/>
              <a:ea typeface="Calibri"/>
              <a:cs typeface="Calibri"/>
            </a:endParaRPr>
          </a:p>
          <a:p>
            <a:pPr lvl="1">
              <a:spcBef>
                <a:spcPct val="20000"/>
              </a:spcBef>
            </a:pPr>
            <a:r>
              <a:rPr lang="en-GB" b="1">
                <a:latin typeface="Century Gothic"/>
              </a:rPr>
              <a:t>                    from sanctions though.  The transparency of the rules makes </a:t>
            </a:r>
            <a:endParaRPr lang="en-GB" b="1">
              <a:latin typeface="Calibri"/>
              <a:ea typeface="Calibri"/>
              <a:cs typeface="Calibri"/>
            </a:endParaRPr>
          </a:p>
          <a:p>
            <a:pPr lvl="1">
              <a:spcBef>
                <a:spcPct val="20000"/>
              </a:spcBef>
            </a:pPr>
            <a:r>
              <a:rPr lang="en-GB" b="1">
                <a:latin typeface="Century Gothic"/>
              </a:rPr>
              <a:t>                    it easier for children with needs to function</a:t>
            </a:r>
            <a:endParaRPr lang="en-GB" b="1">
              <a:ea typeface="+mn-lt"/>
              <a:cs typeface="+mn-lt"/>
            </a:endParaRPr>
          </a:p>
          <a:p>
            <a:pPr marL="742950" lvl="1" indent="-285750">
              <a:spcBef>
                <a:spcPct val="20000"/>
              </a:spcBef>
              <a:buFont typeface="Arial"/>
              <a:buChar char="•"/>
            </a:pPr>
            <a:endParaRPr lang="en-GB">
              <a:latin typeface="Century Gothic"/>
            </a:endParaRPr>
          </a:p>
        </p:txBody>
      </p:sp>
      <p:sp>
        <p:nvSpPr>
          <p:cNvPr id="8" name="TextBox 7">
            <a:extLst>
              <a:ext uri="{FF2B5EF4-FFF2-40B4-BE49-F238E27FC236}">
                <a16:creationId xmlns:a16="http://schemas.microsoft.com/office/drawing/2014/main" id="{B5126792-D3BF-278A-F0C4-6773778339D5}"/>
              </a:ext>
            </a:extLst>
          </p:cNvPr>
          <p:cNvSpPr txBox="1"/>
          <p:nvPr/>
        </p:nvSpPr>
        <p:spPr>
          <a:xfrm>
            <a:off x="504966" y="2358787"/>
            <a:ext cx="84366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a:ea typeface="Calibri"/>
                <a:cs typeface="Calibri"/>
              </a:rPr>
              <a:t>By law reasonable adjustments are applied in line with the additional needs a child has.</a:t>
            </a:r>
            <a:endParaRPr lang="en-US">
              <a:cs typeface="Calibri"/>
            </a:endParaRPr>
          </a:p>
        </p:txBody>
      </p:sp>
      <p:sp>
        <p:nvSpPr>
          <p:cNvPr id="9" name="TextBox 8">
            <a:extLst>
              <a:ext uri="{FF2B5EF4-FFF2-40B4-BE49-F238E27FC236}">
                <a16:creationId xmlns:a16="http://schemas.microsoft.com/office/drawing/2014/main" id="{4ACEEFA9-E975-1419-1EE6-7296A073CD80}"/>
              </a:ext>
            </a:extLst>
          </p:cNvPr>
          <p:cNvSpPr txBox="1"/>
          <p:nvPr/>
        </p:nvSpPr>
        <p:spPr>
          <a:xfrm>
            <a:off x="692175" y="4708613"/>
            <a:ext cx="77687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We are highly inclusive and SEND has a high priority within the academy where quality first teaching is expected for all.  This is done through Provision mapping, curriculum reviews and quality assurance from our SEND team</a:t>
            </a:r>
            <a:endParaRPr lang="en-US"/>
          </a:p>
        </p:txBody>
      </p:sp>
    </p:spTree>
    <p:extLst>
      <p:ext uri="{BB962C8B-B14F-4D97-AF65-F5344CB8AC3E}">
        <p14:creationId xmlns:p14="http://schemas.microsoft.com/office/powerpoint/2010/main" val="274202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E88909F1-5E01-EE4F-BA2B-87EE090AC422}"/>
              </a:ext>
            </a:extLst>
          </p:cNvPr>
          <p:cNvSpPr txBox="1">
            <a:spLocks/>
          </p:cNvSpPr>
          <p:nvPr/>
        </p:nvSpPr>
        <p:spPr>
          <a:xfrm>
            <a:off x="426368" y="1124744"/>
            <a:ext cx="8219256" cy="4748022"/>
          </a:xfrm>
          <a:prstGeom prst="rect">
            <a:avLst/>
          </a:prstGeom>
        </p:spPr>
        <p:txBody>
          <a:bodyPr lIns="91440" tIns="45720" rIns="91440" bIns="45720" anchor="t">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a:latin typeface="Century Gothic"/>
              </a:rPr>
              <a:t>Ask questions about what they have done at the academy - Check on Class Charts. Make sure you are familiar with the policies and expectations  - these will not be changed and are not negotiable. </a:t>
            </a:r>
          </a:p>
          <a:p>
            <a:pPr marL="0" indent="0">
              <a:buNone/>
            </a:pPr>
            <a:endParaRPr lang="en-GB" sz="2400">
              <a:latin typeface="Century Gothic"/>
            </a:endParaRPr>
          </a:p>
          <a:p>
            <a:r>
              <a:rPr lang="en-GB" sz="2400">
                <a:latin typeface="Century Gothic"/>
              </a:rPr>
              <a:t>Expect your child to attend every day – encourage this expectation </a:t>
            </a:r>
          </a:p>
          <a:p>
            <a:pPr marL="0" indent="0">
              <a:buNone/>
            </a:pPr>
            <a:endParaRPr lang="en-GB" sz="1600">
              <a:latin typeface="Century Gothic" pitchFamily="34" charset="0"/>
            </a:endParaRPr>
          </a:p>
          <a:p>
            <a:r>
              <a:rPr lang="en-GB" sz="2400">
                <a:latin typeface="Century Gothic"/>
              </a:rPr>
              <a:t>Homework – Check on Class Charts and ensure your child completes it within the time frame </a:t>
            </a:r>
          </a:p>
          <a:p>
            <a:endParaRPr lang="en-GB" sz="2400">
              <a:latin typeface="Century Gothic"/>
            </a:endParaRPr>
          </a:p>
          <a:p>
            <a:r>
              <a:rPr lang="en-GB" sz="2400">
                <a:latin typeface="Century Gothic"/>
              </a:rPr>
              <a:t>Read all text alerts immediately  and check the website </a:t>
            </a:r>
          </a:p>
          <a:p>
            <a:pPr marL="0" indent="0">
              <a:buNone/>
            </a:pPr>
            <a:endParaRPr lang="en-GB" sz="2400">
              <a:latin typeface="Century Gothic"/>
            </a:endParaRPr>
          </a:p>
          <a:p>
            <a:r>
              <a:rPr lang="en-GB" sz="2400">
                <a:latin typeface="Century Gothic"/>
              </a:rPr>
              <a:t>Follow us on </a:t>
            </a:r>
            <a:r>
              <a:rPr lang="en-GB" sz="2400" err="1">
                <a:latin typeface="Century Gothic"/>
              </a:rPr>
              <a:t>Tiktok</a:t>
            </a:r>
            <a:r>
              <a:rPr lang="en-GB" sz="2400">
                <a:latin typeface="Century Gothic"/>
              </a:rPr>
              <a:t>, Facebook &amp; Instagram</a:t>
            </a:r>
          </a:p>
          <a:p>
            <a:endParaRPr lang="en-GB" sz="2400">
              <a:latin typeface="Century Gothic"/>
            </a:endParaRPr>
          </a:p>
          <a:p>
            <a:pPr marL="0" indent="0">
              <a:buNone/>
            </a:pPr>
            <a:endParaRPr lang="en-GB" sz="2400">
              <a:latin typeface="Century Gothic" pitchFamily="34" charset="0"/>
            </a:endParaRPr>
          </a:p>
          <a:p>
            <a:pPr marL="0" indent="0">
              <a:buNone/>
            </a:pPr>
            <a:endParaRPr lang="en-GB" sz="2400">
              <a:latin typeface="Century Gothic"/>
            </a:endParaRPr>
          </a:p>
        </p:txBody>
      </p:sp>
      <p:sp>
        <p:nvSpPr>
          <p:cNvPr id="5" name="Title 2">
            <a:extLst>
              <a:ext uri="{FF2B5EF4-FFF2-40B4-BE49-F238E27FC236}">
                <a16:creationId xmlns:a16="http://schemas.microsoft.com/office/drawing/2014/main" id="{6AAE0756-E6D8-0148-87C4-367F8013567D}"/>
              </a:ext>
            </a:extLst>
          </p:cNvPr>
          <p:cNvSpPr txBox="1">
            <a:spLocks/>
          </p:cNvSpPr>
          <p:nvPr/>
        </p:nvSpPr>
        <p:spPr>
          <a:xfrm>
            <a:off x="467544" y="260648"/>
            <a:ext cx="8064896" cy="720080"/>
          </a:xfrm>
          <a:prstGeom prst="rect">
            <a:avLst/>
          </a:prstGeom>
        </p:spPr>
        <p:txBody>
          <a:bodyPr lIns="91440" tIns="45720" rIns="91440" bIns="45720"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b="1">
                <a:solidFill>
                  <a:srgbClr val="0070C0"/>
                </a:solidFill>
                <a:latin typeface="Century Gothic"/>
              </a:rPr>
              <a:t>How can you help?</a:t>
            </a:r>
          </a:p>
        </p:txBody>
      </p:sp>
    </p:spTree>
    <p:extLst>
      <p:ext uri="{BB962C8B-B14F-4D97-AF65-F5344CB8AC3E}">
        <p14:creationId xmlns:p14="http://schemas.microsoft.com/office/powerpoint/2010/main" val="102217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6C645-6DE7-3645-8A28-0FB8C9F43EE5}"/>
              </a:ext>
            </a:extLst>
          </p:cNvPr>
          <p:cNvSpPr txBox="1">
            <a:spLocks/>
          </p:cNvSpPr>
          <p:nvPr/>
        </p:nvSpPr>
        <p:spPr>
          <a:xfrm>
            <a:off x="143508" y="431633"/>
            <a:ext cx="8856984" cy="661187"/>
          </a:xfrm>
          <a:prstGeom prst="rect">
            <a:avLst/>
          </a:prstGeom>
        </p:spPr>
        <p:txBody>
          <a:bodyPr lIns="91440" tIns="45720" rIns="91440" bIns="45720" anchor="t">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9600" b="1">
                <a:solidFill>
                  <a:srgbClr val="0070C0"/>
                </a:solidFill>
                <a:latin typeface="Century Gothic"/>
              </a:rPr>
              <a:t>How can you help?</a:t>
            </a:r>
          </a:p>
          <a:p>
            <a:endParaRPr lang="en-GB" sz="9600" b="1">
              <a:latin typeface="Century Gothic" pitchFamily="34" charset="0"/>
            </a:endParaRPr>
          </a:p>
          <a:p>
            <a:endParaRPr lang="en-GB" sz="9600" b="1">
              <a:latin typeface="Century Gothic" pitchFamily="34" charset="0"/>
            </a:endParaRPr>
          </a:p>
          <a:p>
            <a:pPr marL="457200" indent="-457200" algn="l">
              <a:lnSpc>
                <a:spcPct val="170000"/>
              </a:lnSpc>
              <a:buFont typeface="Arial" panose="020B0604020202020204" pitchFamily="34" charset="0"/>
              <a:buChar char="•"/>
            </a:pPr>
            <a:r>
              <a:rPr lang="en-GB" sz="8800">
                <a:latin typeface="Century Gothic"/>
              </a:rPr>
              <a:t>Inform us of any concerns/changes regarding your child and communicate with us regularly - communication is an essential part of our partnership</a:t>
            </a:r>
          </a:p>
          <a:p>
            <a:pPr marL="457200" indent="-457200" algn="l">
              <a:lnSpc>
                <a:spcPct val="170000"/>
              </a:lnSpc>
              <a:buFont typeface="Arial" panose="020B0604020202020204" pitchFamily="34" charset="0"/>
              <a:buChar char="•"/>
            </a:pPr>
            <a:r>
              <a:rPr lang="en-GB" sz="8800">
                <a:latin typeface="Century Gothic"/>
              </a:rPr>
              <a:t>Keep us updated with any phone number or email changes</a:t>
            </a:r>
          </a:p>
          <a:p>
            <a:pPr marL="457200" indent="-457200" algn="l">
              <a:lnSpc>
                <a:spcPct val="170000"/>
              </a:lnSpc>
              <a:buFont typeface="Arial" panose="020B0604020202020204" pitchFamily="34" charset="0"/>
              <a:buChar char="•"/>
            </a:pPr>
            <a:r>
              <a:rPr lang="en-GB" sz="8800">
                <a:latin typeface="Century Gothic"/>
              </a:rPr>
              <a:t>Attend all meetings and parents evenings </a:t>
            </a:r>
          </a:p>
          <a:p>
            <a:pPr marL="457200" indent="-457200" algn="l">
              <a:lnSpc>
                <a:spcPct val="170000"/>
              </a:lnSpc>
              <a:buFont typeface="Arial" panose="020B0604020202020204" pitchFamily="34" charset="0"/>
              <a:buChar char="•"/>
            </a:pPr>
            <a:r>
              <a:rPr lang="en-GB" sz="8800">
                <a:latin typeface="Century Gothic"/>
              </a:rPr>
              <a:t>Appropriate conduct towards staff  – we will seek to ban parents who abuse staff</a:t>
            </a:r>
            <a:endParaRPr lang="en-GB" sz="8800">
              <a:latin typeface="Century Gothic" pitchFamily="34" charset="0"/>
            </a:endParaRPr>
          </a:p>
          <a:p>
            <a:pPr marL="457200" indent="-457200" algn="l">
              <a:lnSpc>
                <a:spcPct val="170000"/>
              </a:lnSpc>
              <a:buFont typeface="Arial" panose="020B0604020202020204" pitchFamily="34" charset="0"/>
              <a:buChar char="•"/>
            </a:pPr>
            <a:r>
              <a:rPr lang="en-GB" sz="8800">
                <a:latin typeface="Century Gothic"/>
              </a:rPr>
              <a:t>Positive relationships in front of your child – even if you do not agree</a:t>
            </a:r>
            <a:endParaRPr lang="en-GB" sz="8800">
              <a:latin typeface="Century Gothic" pitchFamily="34" charset="0"/>
            </a:endParaRPr>
          </a:p>
          <a:p>
            <a:pPr algn="l"/>
            <a:endParaRPr lang="en-GB" sz="2800">
              <a:latin typeface="Century Gothic" pitchFamily="34" charset="0"/>
            </a:endParaRPr>
          </a:p>
        </p:txBody>
      </p:sp>
    </p:spTree>
    <p:extLst>
      <p:ext uri="{BB962C8B-B14F-4D97-AF65-F5344CB8AC3E}">
        <p14:creationId xmlns:p14="http://schemas.microsoft.com/office/powerpoint/2010/main" val="400156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FD5B228-16DC-3647-B466-C8EB2F1755F1}"/>
              </a:ext>
            </a:extLst>
          </p:cNvPr>
          <p:cNvSpPr txBox="1">
            <a:spLocks/>
          </p:cNvSpPr>
          <p:nvPr/>
        </p:nvSpPr>
        <p:spPr>
          <a:xfrm>
            <a:off x="107504" y="332656"/>
            <a:ext cx="9433048" cy="5832647"/>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90000"/>
              </a:lnSpc>
              <a:buNone/>
            </a:pPr>
            <a:r>
              <a:rPr lang="en-US" sz="4000" b="1">
                <a:solidFill>
                  <a:srgbClr val="0070C0"/>
                </a:solidFill>
                <a:latin typeface="Century Gothic"/>
              </a:rPr>
              <a:t>Uniform</a:t>
            </a:r>
            <a:r>
              <a:rPr lang="en-US" sz="4000" b="1">
                <a:solidFill>
                  <a:srgbClr val="FF0000"/>
                </a:solidFill>
                <a:latin typeface="Century Gothic"/>
              </a:rPr>
              <a:t> </a:t>
            </a:r>
            <a:endParaRPr lang="en-US">
              <a:solidFill>
                <a:srgbClr val="FF0000"/>
              </a:solidFill>
            </a:endParaRPr>
          </a:p>
        </p:txBody>
      </p:sp>
      <p:pic>
        <p:nvPicPr>
          <p:cNvPr id="7" name="Online Media 6" title="Uniform Expectations 2025">
            <a:hlinkClick r:id="" action="ppaction://media"/>
            <a:extLst>
              <a:ext uri="{FF2B5EF4-FFF2-40B4-BE49-F238E27FC236}">
                <a16:creationId xmlns:a16="http://schemas.microsoft.com/office/drawing/2014/main" id="{0883B58F-A097-B1AF-114E-29C9361730C4}"/>
              </a:ext>
            </a:extLst>
          </p:cNvPr>
          <p:cNvPicPr>
            <a:picLocks noRot="1" noChangeAspect="1"/>
          </p:cNvPicPr>
          <p:nvPr>
            <a:videoFile r:link="rId1"/>
          </p:nvPr>
        </p:nvPicPr>
        <p:blipFill>
          <a:blip r:embed="rId3"/>
          <a:stretch>
            <a:fillRect/>
          </a:stretch>
        </p:blipFill>
        <p:spPr>
          <a:xfrm>
            <a:off x="406400" y="973420"/>
            <a:ext cx="8331200" cy="4706549"/>
          </a:xfrm>
          <a:prstGeom prst="rect">
            <a:avLst/>
          </a:prstGeom>
        </p:spPr>
      </p:pic>
    </p:spTree>
    <p:extLst>
      <p:ext uri="{BB962C8B-B14F-4D97-AF65-F5344CB8AC3E}">
        <p14:creationId xmlns:p14="http://schemas.microsoft.com/office/powerpoint/2010/main" val="68170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FD5B228-16DC-3647-B466-C8EB2F1755F1}"/>
              </a:ext>
            </a:extLst>
          </p:cNvPr>
          <p:cNvSpPr txBox="1">
            <a:spLocks/>
          </p:cNvSpPr>
          <p:nvPr/>
        </p:nvSpPr>
        <p:spPr>
          <a:xfrm>
            <a:off x="107504" y="332656"/>
            <a:ext cx="9433048" cy="5832647"/>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4000" b="1" i="0" u="none" strike="noStrike" kern="1200" cap="none" spc="0" normalizeH="0" baseline="0" noProof="0">
                <a:ln>
                  <a:noFill/>
                </a:ln>
                <a:solidFill>
                  <a:srgbClr val="0070C0"/>
                </a:solidFill>
                <a:effectLst/>
                <a:uLnTx/>
                <a:uFillTx/>
                <a:latin typeface="Century Gothic"/>
                <a:ea typeface="+mn-ea"/>
                <a:cs typeface="+mn-cs"/>
              </a:rPr>
              <a:t>Uniform</a:t>
            </a:r>
            <a:r>
              <a:rPr kumimoji="0" lang="en-US" sz="4000" b="1" i="0" u="none" strike="noStrike" kern="1200" cap="none" spc="0" normalizeH="0" baseline="0" noProof="0">
                <a:ln>
                  <a:noFill/>
                </a:ln>
                <a:solidFill>
                  <a:srgbClr val="FF0000"/>
                </a:solidFill>
                <a:effectLst/>
                <a:uLnTx/>
                <a:uFillTx/>
                <a:latin typeface="Century Gothic"/>
                <a:ea typeface="+mn-ea"/>
                <a:cs typeface="+mn-cs"/>
              </a:rPr>
              <a:t> </a:t>
            </a:r>
            <a:endParaRPr kumimoji="0" lang="en-US" sz="3200" b="0" i="0" u="none" strike="noStrike" kern="1200" cap="none" spc="0" normalizeH="0" baseline="0" noProof="0">
              <a:ln>
                <a:noFill/>
              </a:ln>
              <a:solidFill>
                <a:srgbClr val="FF0000"/>
              </a:solidFill>
              <a:effectLst/>
              <a:uLnTx/>
              <a:uFillTx/>
              <a:latin typeface="Calibri"/>
              <a:ea typeface="+mn-ea"/>
              <a:cs typeface="+mn-cs"/>
            </a:endParaRPr>
          </a:p>
        </p:txBody>
      </p:sp>
      <p:sp>
        <p:nvSpPr>
          <p:cNvPr id="3" name="TextBox 1">
            <a:extLst>
              <a:ext uri="{FF2B5EF4-FFF2-40B4-BE49-F238E27FC236}">
                <a16:creationId xmlns:a16="http://schemas.microsoft.com/office/drawing/2014/main" id="{43A79A99-0630-1317-E2C8-8112C5DDF690}"/>
              </a:ext>
            </a:extLst>
          </p:cNvPr>
          <p:cNvSpPr txBox="1"/>
          <p:nvPr/>
        </p:nvSpPr>
        <p:spPr>
          <a:xfrm>
            <a:off x="575500" y="1012954"/>
            <a:ext cx="8132323" cy="48320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2200" b="0" i="0" u="none" strike="noStrike" kern="1200" cap="none" spc="0" normalizeH="0" baseline="0" noProof="0">
                <a:ln>
                  <a:noFill/>
                </a:ln>
                <a:solidFill>
                  <a:prstClr val="black"/>
                </a:solidFill>
                <a:effectLst/>
                <a:uLnTx/>
                <a:uFillTx/>
                <a:latin typeface="Century Gothic"/>
                <a:ea typeface="+mn-ea"/>
                <a:cs typeface="Arial"/>
              </a:rPr>
              <a:t>Academy trousers must be black, a tailored formal style</a:t>
            </a:r>
            <a:r>
              <a:rPr kumimoji="0" lang="en-US" sz="2200" b="0" i="0" u="none" strike="noStrike" kern="1200" cap="none" spc="0" normalizeH="0" baseline="0" noProof="0">
                <a:ln>
                  <a:noFill/>
                </a:ln>
                <a:solidFill>
                  <a:prstClr val="black"/>
                </a:solidFill>
                <a:effectLst/>
                <a:uLnTx/>
                <a:uFillTx/>
                <a:latin typeface="Century Gothic"/>
                <a:ea typeface="+mn-ea"/>
                <a:cs typeface="Arial"/>
              </a:rPr>
              <a:t>​ and have a </a:t>
            </a:r>
            <a:r>
              <a:rPr kumimoji="0" lang="en-US" sz="2200" b="1" i="0" u="none" strike="noStrike" kern="1200" cap="none" spc="0" normalizeH="0" baseline="0" noProof="0">
                <a:ln>
                  <a:noFill/>
                </a:ln>
                <a:solidFill>
                  <a:prstClr val="black"/>
                </a:solidFill>
                <a:effectLst/>
                <a:uLnTx/>
                <a:uFillTx/>
                <a:latin typeface="Century Gothic"/>
                <a:ea typeface="+mn-ea"/>
                <a:cs typeface="Arial"/>
              </a:rPr>
              <a:t>zip / pockets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prstClr val="black"/>
              </a:solidFill>
              <a:effectLst/>
              <a:uLnTx/>
              <a:uFillTx/>
              <a:latin typeface="Century Gothic"/>
              <a:ea typeface="+mn-ea"/>
              <a:cs typeface="Arial"/>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2200" b="0" i="0" u="none" strike="noStrike" kern="1200" cap="none" spc="0" normalizeH="0" baseline="0" noProof="0">
                <a:ln>
                  <a:noFill/>
                </a:ln>
                <a:solidFill>
                  <a:prstClr val="black"/>
                </a:solidFill>
                <a:effectLst/>
                <a:uLnTx/>
                <a:uFillTx/>
                <a:latin typeface="Century Gothic"/>
                <a:ea typeface="+mn-ea"/>
                <a:cs typeface="Arial"/>
              </a:rPr>
              <a:t>No leggings, jeggings, jeans or  cords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Century Gothic"/>
              <a:ea typeface="+mn-ea"/>
              <a:cs typeface="Arial"/>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2200" b="0" i="0" u="none" strike="noStrike" kern="1200" cap="none" spc="0" normalizeH="0" baseline="0" noProof="0">
                <a:ln>
                  <a:noFill/>
                </a:ln>
                <a:solidFill>
                  <a:prstClr val="black"/>
                </a:solidFill>
                <a:effectLst/>
                <a:uLnTx/>
                <a:uFillTx/>
                <a:latin typeface="Century Gothic"/>
                <a:ea typeface="+mn-ea"/>
                <a:cs typeface="Arial"/>
              </a:rPr>
              <a:t>Official academy skirt with SWB logo​ - this MUST be knee length. If they are rolled up continually  - parents will be asked for children to wear trousers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black"/>
              </a:solidFill>
              <a:effectLst/>
              <a:uLnTx/>
              <a:uFillTx/>
              <a:latin typeface="Century Gothic"/>
              <a:ea typeface="+mn-ea"/>
              <a:cs typeface="Arial"/>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2200" b="0" i="0" u="none" strike="noStrike" kern="1200" cap="none" spc="0" normalizeH="0" baseline="0" noProof="0">
                <a:ln>
                  <a:noFill/>
                </a:ln>
                <a:solidFill>
                  <a:prstClr val="black"/>
                </a:solidFill>
                <a:effectLst/>
                <a:uLnTx/>
                <a:uFillTx/>
                <a:latin typeface="Century Gothic"/>
                <a:ea typeface="+mn-ea"/>
                <a:cs typeface="Arial"/>
              </a:rPr>
              <a:t>Shoes must be plain black and formal (no trainers, no Nike Air Force, no plimsolls)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entury Gothic"/>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a:ln>
                  <a:noFill/>
                </a:ln>
                <a:solidFill>
                  <a:prstClr val="black"/>
                </a:solidFill>
                <a:effectLst/>
                <a:uLnTx/>
                <a:uFillTx/>
                <a:latin typeface="Century Gothic"/>
                <a:ea typeface="+mn-ea"/>
                <a:cs typeface="Arial"/>
              </a:rPr>
              <a:t>In the summer term only</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a:ln>
                  <a:noFill/>
                </a:ln>
                <a:solidFill>
                  <a:prstClr val="black"/>
                </a:solidFill>
                <a:effectLst/>
                <a:uLnTx/>
                <a:uFillTx/>
                <a:latin typeface="Century Gothic"/>
                <a:ea typeface="+mn-ea"/>
                <a:cs typeface="Arial"/>
              </a:rPr>
              <a:t>Optional Polo shirts with SWB logo can be purchased</a:t>
            </a:r>
          </a:p>
        </p:txBody>
      </p:sp>
    </p:spTree>
    <p:extLst>
      <p:ext uri="{BB962C8B-B14F-4D97-AF65-F5344CB8AC3E}">
        <p14:creationId xmlns:p14="http://schemas.microsoft.com/office/powerpoint/2010/main" val="1745786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FD5B228-16DC-3647-B466-C8EB2F1755F1}"/>
              </a:ext>
            </a:extLst>
          </p:cNvPr>
          <p:cNvSpPr txBox="1">
            <a:spLocks/>
          </p:cNvSpPr>
          <p:nvPr/>
        </p:nvSpPr>
        <p:spPr>
          <a:xfrm>
            <a:off x="107504" y="332656"/>
            <a:ext cx="9433048" cy="5832647"/>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90000"/>
              </a:lnSpc>
              <a:buNone/>
            </a:pPr>
            <a:r>
              <a:rPr lang="en-US" sz="4000" b="1">
                <a:solidFill>
                  <a:srgbClr val="0070C0"/>
                </a:solidFill>
                <a:latin typeface="Century Gothic"/>
              </a:rPr>
              <a:t>Uniform </a:t>
            </a:r>
            <a:endParaRPr lang="en-US">
              <a:solidFill>
                <a:srgbClr val="0070C0"/>
              </a:solidFill>
            </a:endParaRPr>
          </a:p>
        </p:txBody>
      </p:sp>
      <p:sp>
        <p:nvSpPr>
          <p:cNvPr id="3" name="TextBox 1">
            <a:extLst>
              <a:ext uri="{FF2B5EF4-FFF2-40B4-BE49-F238E27FC236}">
                <a16:creationId xmlns:a16="http://schemas.microsoft.com/office/drawing/2014/main" id="{43A79A99-0630-1317-E2C8-8112C5DDF690}"/>
              </a:ext>
            </a:extLst>
          </p:cNvPr>
          <p:cNvSpPr txBox="1"/>
          <p:nvPr/>
        </p:nvSpPr>
        <p:spPr>
          <a:xfrm>
            <a:off x="544749" y="1040860"/>
            <a:ext cx="8132323" cy="4893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har char="•"/>
            </a:pPr>
            <a:r>
              <a:rPr lang="en-GB" sz="2400">
                <a:latin typeface="Century Gothic"/>
                <a:cs typeface="Arial"/>
              </a:rPr>
              <a:t>No extreme haircuts (No tram lines or circles)</a:t>
            </a:r>
          </a:p>
          <a:p>
            <a:endParaRPr lang="en-GB" sz="2400">
              <a:latin typeface="Century Gothic"/>
              <a:cs typeface="Arial"/>
            </a:endParaRPr>
          </a:p>
          <a:p>
            <a:pPr>
              <a:buChar char="•"/>
            </a:pPr>
            <a:r>
              <a:rPr lang="en-GB" sz="2400">
                <a:latin typeface="Century Gothic"/>
                <a:cs typeface="Arial"/>
              </a:rPr>
              <a:t>ONLY natural hair colours – no non natural dyes or colouring</a:t>
            </a:r>
          </a:p>
          <a:p>
            <a:endParaRPr lang="en-GB" sz="2400">
              <a:latin typeface="Century Gothic"/>
              <a:cs typeface="Arial"/>
            </a:endParaRPr>
          </a:p>
          <a:p>
            <a:pPr>
              <a:buChar char="•"/>
            </a:pPr>
            <a:r>
              <a:rPr lang="en-GB" sz="2400">
                <a:latin typeface="Century Gothic"/>
                <a:cs typeface="Arial"/>
              </a:rPr>
              <a:t>No nails above the finger tips </a:t>
            </a:r>
          </a:p>
          <a:p>
            <a:endParaRPr lang="en-GB" sz="2400">
              <a:latin typeface="Century Gothic"/>
              <a:cs typeface="Arial"/>
            </a:endParaRPr>
          </a:p>
          <a:p>
            <a:pPr>
              <a:buChar char="•"/>
            </a:pPr>
            <a:r>
              <a:rPr lang="en-GB" sz="2400">
                <a:latin typeface="Century Gothic"/>
                <a:cs typeface="Arial"/>
              </a:rPr>
              <a:t>No extreme eyelashes</a:t>
            </a:r>
            <a:r>
              <a:rPr lang="en-US" sz="2400">
                <a:latin typeface="Century Gothic"/>
                <a:cs typeface="Arial"/>
              </a:rPr>
              <a:t>​</a:t>
            </a:r>
          </a:p>
          <a:p>
            <a:endParaRPr lang="en-US" sz="2400">
              <a:latin typeface="Century Gothic"/>
              <a:cs typeface="Arial"/>
            </a:endParaRPr>
          </a:p>
          <a:p>
            <a:pPr>
              <a:buChar char="•"/>
            </a:pPr>
            <a:r>
              <a:rPr lang="en-GB" sz="2400">
                <a:latin typeface="Century Gothic"/>
                <a:cs typeface="Arial"/>
              </a:rPr>
              <a:t>One pair of small stud earrings ( no lower than the ear lobe) – no other piercings</a:t>
            </a:r>
            <a:r>
              <a:rPr lang="en-US" sz="2400">
                <a:latin typeface="Century Gothic"/>
                <a:cs typeface="Arial"/>
              </a:rPr>
              <a:t>​</a:t>
            </a:r>
          </a:p>
          <a:p>
            <a:endParaRPr lang="en-US" sz="2400">
              <a:latin typeface="Century Gothic"/>
              <a:cs typeface="Arial"/>
            </a:endParaRPr>
          </a:p>
          <a:p>
            <a:pPr>
              <a:buChar char="•"/>
            </a:pPr>
            <a:r>
              <a:rPr lang="en-GB" sz="2400">
                <a:latin typeface="Century Gothic"/>
                <a:cs typeface="Arial"/>
              </a:rPr>
              <a:t>No coats or hats inside (Lockers are available)</a:t>
            </a:r>
            <a:r>
              <a:rPr lang="en-US" sz="2400">
                <a:latin typeface="Century Gothic"/>
                <a:cs typeface="Arial"/>
              </a:rPr>
              <a:t>​</a:t>
            </a:r>
          </a:p>
        </p:txBody>
      </p:sp>
    </p:spTree>
    <p:extLst>
      <p:ext uri="{BB962C8B-B14F-4D97-AF65-F5344CB8AC3E}">
        <p14:creationId xmlns:p14="http://schemas.microsoft.com/office/powerpoint/2010/main" val="33255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FD5B228-16DC-3647-B466-C8EB2F1755F1}"/>
              </a:ext>
            </a:extLst>
          </p:cNvPr>
          <p:cNvSpPr txBox="1">
            <a:spLocks/>
          </p:cNvSpPr>
          <p:nvPr/>
        </p:nvSpPr>
        <p:spPr>
          <a:xfrm>
            <a:off x="107504" y="332656"/>
            <a:ext cx="9433048" cy="5832647"/>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90000"/>
              </a:lnSpc>
              <a:buNone/>
            </a:pPr>
            <a:r>
              <a:rPr lang="en-US" sz="4000" b="1">
                <a:solidFill>
                  <a:srgbClr val="0070C0"/>
                </a:solidFill>
                <a:latin typeface="Century Gothic"/>
              </a:rPr>
              <a:t>Uniform </a:t>
            </a:r>
            <a:endParaRPr lang="en-US">
              <a:solidFill>
                <a:srgbClr val="0070C0"/>
              </a:solidFill>
            </a:endParaRPr>
          </a:p>
        </p:txBody>
      </p:sp>
      <p:sp>
        <p:nvSpPr>
          <p:cNvPr id="3" name="TextBox 1">
            <a:extLst>
              <a:ext uri="{FF2B5EF4-FFF2-40B4-BE49-F238E27FC236}">
                <a16:creationId xmlns:a16="http://schemas.microsoft.com/office/drawing/2014/main" id="{43A79A99-0630-1317-E2C8-8112C5DDF690}"/>
              </a:ext>
            </a:extLst>
          </p:cNvPr>
          <p:cNvSpPr txBox="1"/>
          <p:nvPr/>
        </p:nvSpPr>
        <p:spPr>
          <a:xfrm>
            <a:off x="597300" y="1755564"/>
            <a:ext cx="8311310" cy="39703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Arial"/>
              <a:buChar char="•"/>
            </a:pPr>
            <a:r>
              <a:rPr lang="en-GB" sz="2000">
                <a:latin typeface="Century Gothic"/>
                <a:cs typeface="Arial"/>
              </a:rPr>
              <a:t>Parental support is essential </a:t>
            </a:r>
          </a:p>
          <a:p>
            <a:pPr>
              <a:buFont typeface="Arial"/>
              <a:buChar char="•"/>
            </a:pPr>
            <a:endParaRPr lang="en-GB" sz="2000">
              <a:latin typeface="Century Gothic"/>
              <a:cs typeface="Arial"/>
            </a:endParaRPr>
          </a:p>
          <a:p>
            <a:pPr>
              <a:buFont typeface="Arial"/>
              <a:buChar char="•"/>
            </a:pPr>
            <a:r>
              <a:rPr lang="en-GB" sz="2000">
                <a:latin typeface="Century Gothic"/>
                <a:cs typeface="Arial"/>
              </a:rPr>
              <a:t>You have opted to join us and be here tonight</a:t>
            </a:r>
          </a:p>
          <a:p>
            <a:endParaRPr lang="en-GB" sz="2000">
              <a:latin typeface="Century Gothic"/>
              <a:cs typeface="Arial"/>
            </a:endParaRPr>
          </a:p>
          <a:p>
            <a:pPr>
              <a:buFont typeface="Arial"/>
              <a:buChar char="•"/>
            </a:pPr>
            <a:r>
              <a:rPr lang="en-GB" sz="2000" b="1">
                <a:latin typeface="Century Gothic"/>
                <a:cs typeface="Arial"/>
              </a:rPr>
              <a:t>When your child becomes 13/14, it will become much tougher* </a:t>
            </a:r>
            <a:r>
              <a:rPr lang="en-GB" sz="2000">
                <a:latin typeface="Century Gothic"/>
                <a:cs typeface="Arial"/>
              </a:rPr>
              <a:t>(social media, TikTok and other peer pressures, influencers, etc)</a:t>
            </a:r>
          </a:p>
          <a:p>
            <a:pPr>
              <a:buFont typeface="Arial"/>
              <a:buChar char="•"/>
            </a:pPr>
            <a:endParaRPr lang="en-GB" sz="2000">
              <a:latin typeface="Century Gothic"/>
              <a:cs typeface="Arial"/>
            </a:endParaRPr>
          </a:p>
          <a:p>
            <a:pPr>
              <a:buFont typeface="Arial"/>
              <a:buChar char="•"/>
            </a:pPr>
            <a:r>
              <a:rPr lang="en-GB" sz="2000">
                <a:latin typeface="Century Gothic"/>
                <a:cs typeface="Arial"/>
              </a:rPr>
              <a:t>Uniform is non negotiable and the academy reserves the right to determine what constitutes  none natural, extreme, etc. </a:t>
            </a:r>
          </a:p>
          <a:p>
            <a:endParaRPr lang="en-GB" sz="2400">
              <a:latin typeface="Century Gothic"/>
              <a:cs typeface="Arial"/>
            </a:endParaRPr>
          </a:p>
          <a:p>
            <a:r>
              <a:rPr lang="en-US" sz="2400">
                <a:latin typeface="Century Gothic"/>
                <a:cs typeface="Arial"/>
              </a:rPr>
              <a:t>* </a:t>
            </a:r>
            <a:r>
              <a:rPr lang="en-US" b="1">
                <a:solidFill>
                  <a:srgbClr val="FF0000"/>
                </a:solidFill>
                <a:latin typeface="Century Gothic"/>
                <a:cs typeface="Arial"/>
              </a:rPr>
              <a:t>We have found that this is when parents sometimes are far less supportive</a:t>
            </a:r>
          </a:p>
        </p:txBody>
      </p:sp>
      <p:sp>
        <p:nvSpPr>
          <p:cNvPr id="4" name="TextBox 3">
            <a:extLst>
              <a:ext uri="{FF2B5EF4-FFF2-40B4-BE49-F238E27FC236}">
                <a16:creationId xmlns:a16="http://schemas.microsoft.com/office/drawing/2014/main" id="{54253316-50BA-0F22-15E2-FFC5EE3ACABF}"/>
              </a:ext>
            </a:extLst>
          </p:cNvPr>
          <p:cNvSpPr txBox="1"/>
          <p:nvPr/>
        </p:nvSpPr>
        <p:spPr>
          <a:xfrm>
            <a:off x="2596055" y="987972"/>
            <a:ext cx="7821486" cy="400110"/>
          </a:xfrm>
          <a:prstGeom prst="rect">
            <a:avLst/>
          </a:prstGeom>
          <a:noFill/>
        </p:spPr>
        <p:txBody>
          <a:bodyPr wrap="square" rtlCol="0">
            <a:spAutoFit/>
          </a:bodyPr>
          <a:lstStyle/>
          <a:p>
            <a:r>
              <a:rPr lang="en-GB" sz="2000" b="1" i="1"/>
              <a:t>“How does uniform affect learning”</a:t>
            </a:r>
          </a:p>
        </p:txBody>
      </p:sp>
    </p:spTree>
    <p:extLst>
      <p:ext uri="{BB962C8B-B14F-4D97-AF65-F5344CB8AC3E}">
        <p14:creationId xmlns:p14="http://schemas.microsoft.com/office/powerpoint/2010/main" val="176401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FD5B228-16DC-3647-B466-C8EB2F1755F1}"/>
              </a:ext>
            </a:extLst>
          </p:cNvPr>
          <p:cNvSpPr txBox="1">
            <a:spLocks/>
          </p:cNvSpPr>
          <p:nvPr/>
        </p:nvSpPr>
        <p:spPr>
          <a:xfrm>
            <a:off x="107504" y="332656"/>
            <a:ext cx="9433048" cy="5832647"/>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90000"/>
              </a:lnSpc>
              <a:buNone/>
            </a:pPr>
            <a:r>
              <a:rPr lang="en-US" sz="4000" b="1">
                <a:solidFill>
                  <a:srgbClr val="0070C0"/>
                </a:solidFill>
                <a:latin typeface="Century Gothic"/>
              </a:rPr>
              <a:t>Toilets</a:t>
            </a:r>
            <a:endParaRPr lang="en-US"/>
          </a:p>
        </p:txBody>
      </p:sp>
      <p:sp>
        <p:nvSpPr>
          <p:cNvPr id="3" name="TextBox 1">
            <a:extLst>
              <a:ext uri="{FF2B5EF4-FFF2-40B4-BE49-F238E27FC236}">
                <a16:creationId xmlns:a16="http://schemas.microsoft.com/office/drawing/2014/main" id="{43A79A99-0630-1317-E2C8-8112C5DDF690}"/>
              </a:ext>
            </a:extLst>
          </p:cNvPr>
          <p:cNvSpPr txBox="1"/>
          <p:nvPr/>
        </p:nvSpPr>
        <p:spPr>
          <a:xfrm>
            <a:off x="544749" y="1040860"/>
            <a:ext cx="8132323" cy="41549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Arial"/>
              <a:buChar char="•"/>
            </a:pPr>
            <a:r>
              <a:rPr lang="en-GB" sz="2400">
                <a:latin typeface="Century Gothic"/>
                <a:cs typeface="Arial"/>
              </a:rPr>
              <a:t>Students are expected to go to the toilet during movement time ( 5 minutes at each change over), break or lunchtime.</a:t>
            </a:r>
          </a:p>
          <a:p>
            <a:pPr>
              <a:buFont typeface="Arial"/>
              <a:buChar char="•"/>
            </a:pPr>
            <a:endParaRPr lang="en-GB" sz="2400">
              <a:latin typeface="Century Gothic"/>
              <a:cs typeface="Arial"/>
            </a:endParaRPr>
          </a:p>
          <a:p>
            <a:pPr>
              <a:buFont typeface="Arial"/>
              <a:buChar char="•"/>
            </a:pPr>
            <a:r>
              <a:rPr lang="en-GB" sz="2400">
                <a:latin typeface="Century Gothic"/>
                <a:cs typeface="Arial"/>
              </a:rPr>
              <a:t>Students are not allowed to go to the toilet during lessons (unless they have a medical/ physical condition that evidences this need)</a:t>
            </a:r>
          </a:p>
          <a:p>
            <a:endParaRPr lang="en-GB" sz="2400">
              <a:latin typeface="Century Gothic"/>
              <a:cs typeface="Arial"/>
            </a:endParaRPr>
          </a:p>
          <a:p>
            <a:pPr>
              <a:buFont typeface="Arial"/>
              <a:buChar char="•"/>
            </a:pPr>
            <a:r>
              <a:rPr lang="en-GB" sz="2400">
                <a:latin typeface="Century Gothic"/>
                <a:cs typeface="Arial"/>
              </a:rPr>
              <a:t>Toilet areas are supervised to ensure student safety and appropriate use of toilets</a:t>
            </a:r>
          </a:p>
          <a:p>
            <a:pPr>
              <a:buChar char="•"/>
            </a:pPr>
            <a:endParaRPr lang="en-US" sz="2400">
              <a:latin typeface="Century Gothic"/>
              <a:cs typeface="Arial"/>
            </a:endParaRPr>
          </a:p>
        </p:txBody>
      </p:sp>
    </p:spTree>
    <p:extLst>
      <p:ext uri="{BB962C8B-B14F-4D97-AF65-F5344CB8AC3E}">
        <p14:creationId xmlns:p14="http://schemas.microsoft.com/office/powerpoint/2010/main" val="426115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667AB7-F97E-3604-CC76-AF5F349CCFE1}"/>
              </a:ext>
            </a:extLst>
          </p:cNvPr>
          <p:cNvSpPr txBox="1"/>
          <p:nvPr/>
        </p:nvSpPr>
        <p:spPr>
          <a:xfrm>
            <a:off x="1229072" y="386861"/>
            <a:ext cx="6695110"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a:solidFill>
                  <a:srgbClr val="0070C0"/>
                </a:solidFill>
                <a:latin typeface="Century Gothic"/>
              </a:rPr>
              <a:t>The rules are non negotiable</a:t>
            </a:r>
            <a:endParaRPr lang="en-US" sz="3200" b="1" u="sng">
              <a:solidFill>
                <a:srgbClr val="0070C0"/>
              </a:solidFill>
              <a:latin typeface="Century Gothic"/>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pPr marL="457200" indent="-457200">
              <a:buFont typeface="Arial"/>
              <a:buChar char="•"/>
            </a:pPr>
            <a:endParaRPr lang="en-US" sz="3200" b="1">
              <a:cs typeface="Calibri"/>
            </a:endParaRPr>
          </a:p>
        </p:txBody>
      </p:sp>
      <p:sp>
        <p:nvSpPr>
          <p:cNvPr id="4" name="TextBox 3">
            <a:extLst>
              <a:ext uri="{FF2B5EF4-FFF2-40B4-BE49-F238E27FC236}">
                <a16:creationId xmlns:a16="http://schemas.microsoft.com/office/drawing/2014/main" id="{E43E78A7-F335-D274-303D-139043602F53}"/>
              </a:ext>
            </a:extLst>
          </p:cNvPr>
          <p:cNvSpPr txBox="1"/>
          <p:nvPr/>
        </p:nvSpPr>
        <p:spPr>
          <a:xfrm>
            <a:off x="3347348" y="695876"/>
            <a:ext cx="2948517" cy="1569660"/>
          </a:xfrm>
          <a:prstGeom prst="rect">
            <a:avLst/>
          </a:prstGeom>
          <a:noFill/>
        </p:spPr>
        <p:txBody>
          <a:bodyPr wrap="square" lIns="91440" tIns="45720" rIns="91440" bIns="45720" rtlCol="0" anchor="t">
            <a:spAutoFit/>
          </a:bodyPr>
          <a:lstStyle/>
          <a:p>
            <a:r>
              <a:rPr lang="en-US" sz="9600" b="1">
                <a:solidFill>
                  <a:srgbClr val="FF0000"/>
                </a:solidFill>
              </a:rPr>
              <a:t>X</a:t>
            </a:r>
          </a:p>
        </p:txBody>
      </p:sp>
      <p:sp>
        <p:nvSpPr>
          <p:cNvPr id="5" name="TextBox 4">
            <a:extLst>
              <a:ext uri="{FF2B5EF4-FFF2-40B4-BE49-F238E27FC236}">
                <a16:creationId xmlns:a16="http://schemas.microsoft.com/office/drawing/2014/main" id="{9C565E88-FAEC-4F91-0CDA-22049F19DC12}"/>
              </a:ext>
            </a:extLst>
          </p:cNvPr>
          <p:cNvSpPr txBox="1"/>
          <p:nvPr/>
        </p:nvSpPr>
        <p:spPr>
          <a:xfrm>
            <a:off x="858870" y="2052772"/>
            <a:ext cx="7555831"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Sans-Serif"/>
              <a:buChar char="•"/>
            </a:pPr>
            <a:r>
              <a:rPr lang="en-US" sz="2400" b="1">
                <a:latin typeface="Century Gothic"/>
                <a:ea typeface="+mn-lt"/>
                <a:cs typeface="+mn-lt"/>
              </a:rPr>
              <a:t>I won’t </a:t>
            </a:r>
            <a:r>
              <a:rPr lang="en-US" sz="2400" b="1" err="1">
                <a:latin typeface="Century Gothic"/>
                <a:ea typeface="+mn-lt"/>
                <a:cs typeface="+mn-lt"/>
              </a:rPr>
              <a:t>apologise</a:t>
            </a:r>
            <a:r>
              <a:rPr lang="en-US" sz="2400" b="1">
                <a:latin typeface="Century Gothic"/>
                <a:ea typeface="+mn-lt"/>
                <a:cs typeface="+mn-lt"/>
              </a:rPr>
              <a:t> for having high expectations for your children</a:t>
            </a:r>
          </a:p>
          <a:p>
            <a:pPr marL="457200" indent="-457200">
              <a:buFont typeface="Arial,Sans-Serif"/>
              <a:buChar char="•"/>
            </a:pPr>
            <a:endParaRPr lang="en-US" sz="2400" b="1">
              <a:latin typeface="Century Gothic"/>
              <a:ea typeface="+mn-lt"/>
              <a:cs typeface="+mn-lt"/>
            </a:endParaRPr>
          </a:p>
          <a:p>
            <a:endParaRPr lang="en-US" sz="2400">
              <a:latin typeface="Century Gothic"/>
              <a:ea typeface="+mn-lt"/>
              <a:cs typeface="+mn-lt"/>
            </a:endParaRPr>
          </a:p>
          <a:p>
            <a:endParaRPr lang="en-US">
              <a:ea typeface="+mn-lt"/>
              <a:cs typeface="+mn-lt"/>
            </a:endParaRPr>
          </a:p>
          <a:p>
            <a:pPr marL="457200" indent="-457200">
              <a:buFont typeface="Arial,Sans-Serif"/>
              <a:buChar char="•"/>
            </a:pPr>
            <a:endParaRPr lang="en-US" b="1">
              <a:cs typeface="Calibri"/>
            </a:endParaRPr>
          </a:p>
          <a:p>
            <a:pPr algn="l"/>
            <a:endParaRPr lang="en-US">
              <a:cs typeface="Calibri"/>
            </a:endParaRPr>
          </a:p>
        </p:txBody>
      </p:sp>
      <p:sp>
        <p:nvSpPr>
          <p:cNvPr id="6" name="TextBox 5">
            <a:extLst>
              <a:ext uri="{FF2B5EF4-FFF2-40B4-BE49-F238E27FC236}">
                <a16:creationId xmlns:a16="http://schemas.microsoft.com/office/drawing/2014/main" id="{42F20D90-22BD-DCA1-EE55-EC6457C20FE9}"/>
              </a:ext>
            </a:extLst>
          </p:cNvPr>
          <p:cNvSpPr txBox="1"/>
          <p:nvPr/>
        </p:nvSpPr>
        <p:spPr>
          <a:xfrm>
            <a:off x="789456" y="3622432"/>
            <a:ext cx="76946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400" b="1">
                <a:latin typeface="Century Gothic"/>
              </a:rPr>
              <a:t>These will be a key driver in your child leaving SWB with the outcomes and skills to transition to the next chapter of their life</a:t>
            </a:r>
            <a:endParaRPr lang="en-US" sz="2400">
              <a:latin typeface="Century Gothic"/>
              <a:cs typeface="Calibri"/>
            </a:endParaRPr>
          </a:p>
        </p:txBody>
      </p:sp>
    </p:spTree>
    <p:extLst>
      <p:ext uri="{BB962C8B-B14F-4D97-AF65-F5344CB8AC3E}">
        <p14:creationId xmlns:p14="http://schemas.microsoft.com/office/powerpoint/2010/main" val="260654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84D766-F990-7309-40B6-A28A7D8A5D6C}"/>
              </a:ext>
            </a:extLst>
          </p:cNvPr>
          <p:cNvSpPr txBox="1"/>
          <p:nvPr/>
        </p:nvSpPr>
        <p:spPr>
          <a:xfrm>
            <a:off x="1855960" y="2209046"/>
            <a:ext cx="5269117" cy="369332"/>
          </a:xfrm>
          <a:prstGeom prst="rect">
            <a:avLst/>
          </a:prstGeom>
          <a:noFill/>
        </p:spPr>
        <p:txBody>
          <a:bodyPr wrap="square" rtlCol="0">
            <a:spAutoFit/>
          </a:bodyPr>
          <a:lstStyle/>
          <a:p>
            <a:endParaRPr lang="en-GB"/>
          </a:p>
        </p:txBody>
      </p:sp>
      <p:pic>
        <p:nvPicPr>
          <p:cNvPr id="3" name="Online Media 2" title="OFSTED Promo 2026 V2">
            <a:hlinkClick r:id="" action="ppaction://media"/>
            <a:extLst>
              <a:ext uri="{FF2B5EF4-FFF2-40B4-BE49-F238E27FC236}">
                <a16:creationId xmlns:a16="http://schemas.microsoft.com/office/drawing/2014/main" id="{BFFAEEE7-7B98-AA25-80ED-F068845931BB}"/>
              </a:ext>
            </a:extLst>
          </p:cNvPr>
          <p:cNvPicPr>
            <a:picLocks noRot="1" noChangeAspect="1"/>
          </p:cNvPicPr>
          <p:nvPr>
            <a:videoFile r:link="rId1"/>
          </p:nvPr>
        </p:nvPicPr>
        <p:blipFill>
          <a:blip r:embed="rId3"/>
          <a:stretch>
            <a:fillRect/>
          </a:stretch>
        </p:blipFill>
        <p:spPr>
          <a:xfrm>
            <a:off x="497440" y="658368"/>
            <a:ext cx="8149120" cy="4603687"/>
          </a:xfrm>
          <a:prstGeom prst="rect">
            <a:avLst/>
          </a:prstGeom>
        </p:spPr>
      </p:pic>
    </p:spTree>
    <p:extLst>
      <p:ext uri="{BB962C8B-B14F-4D97-AF65-F5344CB8AC3E}">
        <p14:creationId xmlns:p14="http://schemas.microsoft.com/office/powerpoint/2010/main" val="172533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6145A3-5251-4F35-F0BF-CC8BF1F7EC0A}"/>
              </a:ext>
            </a:extLst>
          </p:cNvPr>
          <p:cNvPicPr>
            <a:picLocks noChangeAspect="1"/>
          </p:cNvPicPr>
          <p:nvPr/>
        </p:nvPicPr>
        <p:blipFill>
          <a:blip r:embed="rId2"/>
          <a:stretch>
            <a:fillRect/>
          </a:stretch>
        </p:blipFill>
        <p:spPr>
          <a:xfrm>
            <a:off x="1875908" y="3718711"/>
            <a:ext cx="4651641" cy="2235498"/>
          </a:xfrm>
          <a:prstGeom prst="rect">
            <a:avLst/>
          </a:prstGeom>
        </p:spPr>
      </p:pic>
      <p:sp>
        <p:nvSpPr>
          <p:cNvPr id="3" name="Rectangle 2">
            <a:extLst>
              <a:ext uri="{FF2B5EF4-FFF2-40B4-BE49-F238E27FC236}">
                <a16:creationId xmlns:a16="http://schemas.microsoft.com/office/drawing/2014/main" id="{19150240-62AA-53CE-DEB3-E5ACA23B37D7}"/>
              </a:ext>
            </a:extLst>
          </p:cNvPr>
          <p:cNvSpPr/>
          <p:nvPr/>
        </p:nvSpPr>
        <p:spPr>
          <a:xfrm>
            <a:off x="426322" y="151707"/>
            <a:ext cx="8110298"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Pupil drop off and collection</a:t>
            </a:r>
          </a:p>
        </p:txBody>
      </p:sp>
      <p:sp>
        <p:nvSpPr>
          <p:cNvPr id="4" name="TextBox 3">
            <a:extLst>
              <a:ext uri="{FF2B5EF4-FFF2-40B4-BE49-F238E27FC236}">
                <a16:creationId xmlns:a16="http://schemas.microsoft.com/office/drawing/2014/main" id="{AC4D3F85-3949-D56B-75E0-A51AF776DD5C}"/>
              </a:ext>
            </a:extLst>
          </p:cNvPr>
          <p:cNvSpPr txBox="1"/>
          <p:nvPr/>
        </p:nvSpPr>
        <p:spPr>
          <a:xfrm>
            <a:off x="823865" y="1187984"/>
            <a:ext cx="7496270" cy="2554545"/>
          </a:xfrm>
          <a:prstGeom prst="rect">
            <a:avLst/>
          </a:prstGeom>
          <a:noFill/>
        </p:spPr>
        <p:txBody>
          <a:bodyPr wrap="square" rtlCol="0">
            <a:spAutoFit/>
          </a:bodyPr>
          <a:lstStyle/>
          <a:p>
            <a:r>
              <a:rPr lang="en-GB" sz="1600"/>
              <a:t>There is very limited parking on Prosser Street, so parents may wish to look at alternatives when dropping off their children.  The car park gates open at 8.10 each morning, with pupils able to enter at 8.20.  These are then shut for the day at 8.35. Students arriving after 8.35 will have to enter via reception and are likely to be classed as late to school. </a:t>
            </a:r>
          </a:p>
          <a:p>
            <a:endParaRPr lang="en-GB" sz="1600"/>
          </a:p>
          <a:p>
            <a:r>
              <a:rPr lang="en-GB" sz="1600"/>
              <a:t> At the end of the day, the gates will not open until 3.05 so parents should not arrive before this time.  We also ask parents/carers to be respectful to the nearby residents in ensuring they are not blocking any access or parking in the lane adjacent to the car park that has double yellow lines. </a:t>
            </a:r>
          </a:p>
        </p:txBody>
      </p:sp>
    </p:spTree>
    <p:extLst>
      <p:ext uri="{BB962C8B-B14F-4D97-AF65-F5344CB8AC3E}">
        <p14:creationId xmlns:p14="http://schemas.microsoft.com/office/powerpoint/2010/main" val="262568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667AB7-F97E-3604-CC76-AF5F349CCFE1}"/>
              </a:ext>
            </a:extLst>
          </p:cNvPr>
          <p:cNvSpPr txBox="1"/>
          <p:nvPr/>
        </p:nvSpPr>
        <p:spPr>
          <a:xfrm>
            <a:off x="1229072" y="386861"/>
            <a:ext cx="6695110"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a:solidFill>
                  <a:srgbClr val="0070C0"/>
                </a:solidFill>
                <a:latin typeface="Century Gothic"/>
              </a:rPr>
              <a:t>Parental expectations</a:t>
            </a:r>
            <a:endParaRPr lang="en-US">
              <a:cs typeface="Calibri"/>
            </a:endParaRPr>
          </a:p>
          <a:p>
            <a:endParaRPr lang="en-US">
              <a:cs typeface="Calibri"/>
            </a:endParaRPr>
          </a:p>
          <a:p>
            <a:endParaRPr lang="en-US">
              <a:cs typeface="Calibri"/>
            </a:endParaRPr>
          </a:p>
          <a:p>
            <a:endParaRPr lang="en-US">
              <a:cs typeface="Calibri"/>
            </a:endParaRPr>
          </a:p>
          <a:p>
            <a:pPr marL="457200" indent="-457200">
              <a:buFont typeface="Arial"/>
              <a:buChar char="•"/>
            </a:pPr>
            <a:endParaRPr lang="en-US" sz="3200" b="1">
              <a:cs typeface="Calibri"/>
            </a:endParaRPr>
          </a:p>
        </p:txBody>
      </p:sp>
      <p:sp>
        <p:nvSpPr>
          <p:cNvPr id="5" name="TextBox 4">
            <a:extLst>
              <a:ext uri="{FF2B5EF4-FFF2-40B4-BE49-F238E27FC236}">
                <a16:creationId xmlns:a16="http://schemas.microsoft.com/office/drawing/2014/main" id="{9C565E88-FAEC-4F91-0CDA-22049F19DC12}"/>
              </a:ext>
            </a:extLst>
          </p:cNvPr>
          <p:cNvSpPr txBox="1"/>
          <p:nvPr/>
        </p:nvSpPr>
        <p:spPr>
          <a:xfrm>
            <a:off x="858870" y="2052772"/>
            <a:ext cx="7555831"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ea typeface="+mn-lt"/>
              <a:cs typeface="+mn-lt"/>
            </a:endParaRPr>
          </a:p>
          <a:p>
            <a:endParaRPr lang="en-US" sz="2400">
              <a:latin typeface="Century Gothic"/>
              <a:ea typeface="+mn-lt"/>
              <a:cs typeface="+mn-lt"/>
            </a:endParaRPr>
          </a:p>
          <a:p>
            <a:endParaRPr lang="en-US">
              <a:ea typeface="+mn-lt"/>
              <a:cs typeface="+mn-lt"/>
            </a:endParaRPr>
          </a:p>
          <a:p>
            <a:pPr marL="457200" indent="-457200">
              <a:buFont typeface="Arial,Sans-Serif"/>
              <a:buChar char="•"/>
            </a:pPr>
            <a:endParaRPr lang="en-US" b="1">
              <a:cs typeface="Calibri"/>
            </a:endParaRPr>
          </a:p>
          <a:p>
            <a:pPr algn="l"/>
            <a:endParaRPr lang="en-US">
              <a:cs typeface="Calibri"/>
            </a:endParaRPr>
          </a:p>
        </p:txBody>
      </p:sp>
      <p:sp>
        <p:nvSpPr>
          <p:cNvPr id="7" name="TextBox 6">
            <a:extLst>
              <a:ext uri="{FF2B5EF4-FFF2-40B4-BE49-F238E27FC236}">
                <a16:creationId xmlns:a16="http://schemas.microsoft.com/office/drawing/2014/main" id="{CB8689F3-9FFC-C8E3-71F2-9003F8B35883}"/>
              </a:ext>
            </a:extLst>
          </p:cNvPr>
          <p:cNvSpPr txBox="1"/>
          <p:nvPr/>
        </p:nvSpPr>
        <p:spPr>
          <a:xfrm>
            <a:off x="520390" y="2413337"/>
            <a:ext cx="76755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D52680F-1773-E52A-54B2-5C61DD4F0F16}"/>
              </a:ext>
            </a:extLst>
          </p:cNvPr>
          <p:cNvPicPr>
            <a:picLocks noChangeAspect="1"/>
          </p:cNvPicPr>
          <p:nvPr/>
        </p:nvPicPr>
        <p:blipFill>
          <a:blip r:embed="rId2"/>
          <a:stretch>
            <a:fillRect/>
          </a:stretch>
        </p:blipFill>
        <p:spPr>
          <a:xfrm>
            <a:off x="1010291" y="1706350"/>
            <a:ext cx="3354424" cy="4016829"/>
          </a:xfrm>
          <a:prstGeom prst="rect">
            <a:avLst/>
          </a:prstGeom>
        </p:spPr>
      </p:pic>
      <p:sp>
        <p:nvSpPr>
          <p:cNvPr id="8" name="TextBox 7">
            <a:extLst>
              <a:ext uri="{FF2B5EF4-FFF2-40B4-BE49-F238E27FC236}">
                <a16:creationId xmlns:a16="http://schemas.microsoft.com/office/drawing/2014/main" id="{045E0848-EA30-A70A-F7C2-FC617F7E1F26}"/>
              </a:ext>
            </a:extLst>
          </p:cNvPr>
          <p:cNvSpPr txBox="1"/>
          <p:nvPr/>
        </p:nvSpPr>
        <p:spPr>
          <a:xfrm>
            <a:off x="4636785" y="1850571"/>
            <a:ext cx="3287397" cy="3046988"/>
          </a:xfrm>
          <a:prstGeom prst="rect">
            <a:avLst/>
          </a:prstGeom>
          <a:noFill/>
        </p:spPr>
        <p:txBody>
          <a:bodyPr wrap="square" rtlCol="0">
            <a:spAutoFit/>
          </a:bodyPr>
          <a:lstStyle/>
          <a:p>
            <a:r>
              <a:rPr lang="en-GB" sz="2400"/>
              <a:t>Pinfold Street car park</a:t>
            </a:r>
          </a:p>
          <a:p>
            <a:pPr marL="285750" indent="-285750">
              <a:buFontTx/>
              <a:buChar char="-"/>
            </a:pPr>
            <a:r>
              <a:rPr lang="en-GB" sz="2400"/>
              <a:t>400 yds from the gate</a:t>
            </a:r>
          </a:p>
          <a:p>
            <a:pPr marL="285750" indent="-285750">
              <a:buFontTx/>
              <a:buChar char="-"/>
            </a:pPr>
            <a:r>
              <a:rPr lang="en-GB" sz="2400"/>
              <a:t>Staff supervision at gates, top of the ramp/flyover</a:t>
            </a:r>
          </a:p>
          <a:p>
            <a:pPr marL="285750" indent="-285750">
              <a:buFontTx/>
              <a:buChar char="-"/>
            </a:pPr>
            <a:r>
              <a:rPr lang="en-GB" sz="2400"/>
              <a:t>Huge reduction in congestion for the community</a:t>
            </a:r>
          </a:p>
        </p:txBody>
      </p:sp>
      <p:sp>
        <p:nvSpPr>
          <p:cNvPr id="9" name="TextBox 8">
            <a:extLst>
              <a:ext uri="{FF2B5EF4-FFF2-40B4-BE49-F238E27FC236}">
                <a16:creationId xmlns:a16="http://schemas.microsoft.com/office/drawing/2014/main" id="{3D5AF720-D176-1804-9F23-0345E86D5500}"/>
              </a:ext>
            </a:extLst>
          </p:cNvPr>
          <p:cNvSpPr txBox="1"/>
          <p:nvPr/>
        </p:nvSpPr>
        <p:spPr>
          <a:xfrm>
            <a:off x="2567455" y="1049591"/>
            <a:ext cx="3080658" cy="553998"/>
          </a:xfrm>
          <a:prstGeom prst="rect">
            <a:avLst/>
          </a:prstGeom>
          <a:noFill/>
        </p:spPr>
        <p:txBody>
          <a:bodyPr wrap="square" rtlCol="0">
            <a:spAutoFit/>
          </a:bodyPr>
          <a:lstStyle/>
          <a:p>
            <a:r>
              <a:rPr lang="en-GB" sz="3000" b="1"/>
              <a:t>Entrance and exit</a:t>
            </a:r>
          </a:p>
        </p:txBody>
      </p:sp>
    </p:spTree>
    <p:extLst>
      <p:ext uri="{BB962C8B-B14F-4D97-AF65-F5344CB8AC3E}">
        <p14:creationId xmlns:p14="http://schemas.microsoft.com/office/powerpoint/2010/main" val="44082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nodePh="1">
                                  <p:stCondLst>
                                    <p:cond delay="0"/>
                                  </p:stCondLst>
                                  <p:endCondLst>
                                    <p:cond evt="begin" delay="0">
                                      <p:tn val="15"/>
                                    </p:cond>
                                  </p:end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3B969-60C9-0662-64C2-1576C17B88D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5AAF06-C0D3-7094-FFDB-06B2D0E879B2}"/>
              </a:ext>
            </a:extLst>
          </p:cNvPr>
          <p:cNvSpPr txBox="1"/>
          <p:nvPr/>
        </p:nvSpPr>
        <p:spPr>
          <a:xfrm>
            <a:off x="1229072" y="386861"/>
            <a:ext cx="6695110"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a:solidFill>
                  <a:srgbClr val="0070C0"/>
                </a:solidFill>
                <a:latin typeface="Century Gothic"/>
              </a:rPr>
              <a:t>Parental expectations</a:t>
            </a:r>
            <a:endParaRPr lang="en-US">
              <a:cs typeface="Calibri"/>
            </a:endParaRPr>
          </a:p>
          <a:p>
            <a:endParaRPr lang="en-US">
              <a:cs typeface="Calibri"/>
            </a:endParaRPr>
          </a:p>
          <a:p>
            <a:endParaRPr lang="en-US">
              <a:cs typeface="Calibri"/>
            </a:endParaRPr>
          </a:p>
          <a:p>
            <a:endParaRPr lang="en-US">
              <a:cs typeface="Calibri"/>
            </a:endParaRPr>
          </a:p>
          <a:p>
            <a:pPr marL="457200" indent="-457200">
              <a:buFont typeface="Arial"/>
              <a:buChar char="•"/>
            </a:pPr>
            <a:endParaRPr lang="en-US" sz="3200" b="1">
              <a:cs typeface="Calibri"/>
            </a:endParaRPr>
          </a:p>
        </p:txBody>
      </p:sp>
      <p:sp>
        <p:nvSpPr>
          <p:cNvPr id="5" name="TextBox 4">
            <a:extLst>
              <a:ext uri="{FF2B5EF4-FFF2-40B4-BE49-F238E27FC236}">
                <a16:creationId xmlns:a16="http://schemas.microsoft.com/office/drawing/2014/main" id="{4B62FDEF-9882-47B7-EB02-CAA329E30AA6}"/>
              </a:ext>
            </a:extLst>
          </p:cNvPr>
          <p:cNvSpPr txBox="1"/>
          <p:nvPr/>
        </p:nvSpPr>
        <p:spPr>
          <a:xfrm>
            <a:off x="858870" y="2052772"/>
            <a:ext cx="7555831"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ea typeface="+mn-lt"/>
              <a:cs typeface="+mn-lt"/>
            </a:endParaRPr>
          </a:p>
          <a:p>
            <a:endParaRPr lang="en-US" sz="2400">
              <a:latin typeface="Century Gothic"/>
              <a:ea typeface="+mn-lt"/>
              <a:cs typeface="+mn-lt"/>
            </a:endParaRPr>
          </a:p>
          <a:p>
            <a:endParaRPr lang="en-US">
              <a:ea typeface="+mn-lt"/>
              <a:cs typeface="+mn-lt"/>
            </a:endParaRPr>
          </a:p>
          <a:p>
            <a:pPr marL="457200" indent="-457200">
              <a:buFont typeface="Arial,Sans-Serif"/>
              <a:buChar char="•"/>
            </a:pPr>
            <a:endParaRPr lang="en-US" b="1">
              <a:cs typeface="Calibri"/>
            </a:endParaRPr>
          </a:p>
          <a:p>
            <a:pPr algn="l"/>
            <a:endParaRPr lang="en-US">
              <a:cs typeface="Calibri"/>
            </a:endParaRPr>
          </a:p>
        </p:txBody>
      </p:sp>
      <p:sp>
        <p:nvSpPr>
          <p:cNvPr id="3" name="TextBox 2">
            <a:extLst>
              <a:ext uri="{FF2B5EF4-FFF2-40B4-BE49-F238E27FC236}">
                <a16:creationId xmlns:a16="http://schemas.microsoft.com/office/drawing/2014/main" id="{10625809-FE43-E4FE-C184-923C77639F37}"/>
              </a:ext>
            </a:extLst>
          </p:cNvPr>
          <p:cNvSpPr txBox="1"/>
          <p:nvPr/>
        </p:nvSpPr>
        <p:spPr>
          <a:xfrm>
            <a:off x="578069" y="1242647"/>
            <a:ext cx="7836632" cy="2031325"/>
          </a:xfrm>
          <a:prstGeom prst="rect">
            <a:avLst/>
          </a:prstGeom>
          <a:noFill/>
        </p:spPr>
        <p:txBody>
          <a:bodyPr wrap="square" rtlCol="0">
            <a:spAutoFit/>
          </a:bodyPr>
          <a:lstStyle/>
          <a:p>
            <a:r>
              <a:rPr lang="en-GB"/>
              <a:t>When a parental meeting occurs, the pupil will wait outside initially.  This is the point to raise your concern with the staff.  When the child is in attendance, their needs to be a united front in trying to bring about the best for the child. ‘Belittling’ or being ‘oppositional’ towards our staff completely undermines the authority a school has. You may not agree with all of the school rules, but you should support them if you are choosing to send your child here to SWB.  </a:t>
            </a:r>
          </a:p>
          <a:p>
            <a:endParaRPr lang="en-GB"/>
          </a:p>
        </p:txBody>
      </p:sp>
      <p:sp>
        <p:nvSpPr>
          <p:cNvPr id="7" name="TextBox 6">
            <a:extLst>
              <a:ext uri="{FF2B5EF4-FFF2-40B4-BE49-F238E27FC236}">
                <a16:creationId xmlns:a16="http://schemas.microsoft.com/office/drawing/2014/main" id="{F8629EEC-4131-31AF-F1EA-A5F4BC12E1FD}"/>
              </a:ext>
            </a:extLst>
          </p:cNvPr>
          <p:cNvSpPr txBox="1"/>
          <p:nvPr/>
        </p:nvSpPr>
        <p:spPr>
          <a:xfrm>
            <a:off x="578069" y="2996973"/>
            <a:ext cx="767553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As human beings, we will all make mistakes.  If/when this happens, sharing these over social media doesn’t help anyone, especially before they have been looked into.  Please ensure you contact us and discuss through the correct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Anyone making defamatory remarks will be asked to remove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88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667AB7-F97E-3604-CC76-AF5F349CCFE1}"/>
              </a:ext>
            </a:extLst>
          </p:cNvPr>
          <p:cNvSpPr txBox="1"/>
          <p:nvPr/>
        </p:nvSpPr>
        <p:spPr>
          <a:xfrm>
            <a:off x="1229072" y="386861"/>
            <a:ext cx="6695110"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a:solidFill>
                  <a:srgbClr val="0070C0"/>
                </a:solidFill>
                <a:latin typeface="Century Gothic"/>
                <a:cs typeface="Calibri"/>
              </a:rPr>
              <a:t>Expected conduct – </a:t>
            </a:r>
            <a:r>
              <a:rPr lang="en-US" sz="2400" b="1" u="sng">
                <a:solidFill>
                  <a:srgbClr val="0070C0"/>
                </a:solidFill>
                <a:latin typeface="Century Gothic"/>
                <a:cs typeface="Calibri"/>
              </a:rPr>
              <a:t>explicit not extreme</a:t>
            </a:r>
            <a:endParaRPr lang="en-US" sz="2400">
              <a:cs typeface="Calibri"/>
            </a:endParaRPr>
          </a:p>
          <a:p>
            <a:endParaRPr lang="en-US">
              <a:cs typeface="Calibri"/>
            </a:endParaRPr>
          </a:p>
          <a:p>
            <a:endParaRPr lang="en-US">
              <a:cs typeface="Calibri"/>
            </a:endParaRPr>
          </a:p>
          <a:p>
            <a:endParaRPr lang="en-US">
              <a:cs typeface="Calibri"/>
            </a:endParaRPr>
          </a:p>
          <a:p>
            <a:pPr marL="457200" indent="-457200">
              <a:buFont typeface="Arial"/>
              <a:buChar char="•"/>
            </a:pPr>
            <a:endParaRPr lang="en-US" sz="3200" b="1">
              <a:cs typeface="Calibri"/>
            </a:endParaRPr>
          </a:p>
        </p:txBody>
      </p:sp>
      <p:sp>
        <p:nvSpPr>
          <p:cNvPr id="5" name="TextBox 4">
            <a:extLst>
              <a:ext uri="{FF2B5EF4-FFF2-40B4-BE49-F238E27FC236}">
                <a16:creationId xmlns:a16="http://schemas.microsoft.com/office/drawing/2014/main" id="{9C565E88-FAEC-4F91-0CDA-22049F19DC12}"/>
              </a:ext>
            </a:extLst>
          </p:cNvPr>
          <p:cNvSpPr txBox="1"/>
          <p:nvPr/>
        </p:nvSpPr>
        <p:spPr>
          <a:xfrm>
            <a:off x="858870" y="2052772"/>
            <a:ext cx="7555831"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ea typeface="+mn-lt"/>
              <a:cs typeface="+mn-lt"/>
            </a:endParaRPr>
          </a:p>
          <a:p>
            <a:endParaRPr lang="en-US" sz="2400">
              <a:latin typeface="Century Gothic"/>
              <a:ea typeface="+mn-lt"/>
              <a:cs typeface="+mn-lt"/>
            </a:endParaRPr>
          </a:p>
          <a:p>
            <a:endParaRPr lang="en-US">
              <a:ea typeface="+mn-lt"/>
              <a:cs typeface="+mn-lt"/>
            </a:endParaRPr>
          </a:p>
          <a:p>
            <a:pPr marL="457200" indent="-457200">
              <a:buFont typeface="Arial,Sans-Serif"/>
              <a:buChar char="•"/>
            </a:pPr>
            <a:endParaRPr lang="en-US" b="1">
              <a:cs typeface="Calibri"/>
            </a:endParaRPr>
          </a:p>
          <a:p>
            <a:pPr algn="l"/>
            <a:endParaRPr lang="en-US">
              <a:cs typeface="Calibri"/>
            </a:endParaRPr>
          </a:p>
        </p:txBody>
      </p:sp>
      <p:sp>
        <p:nvSpPr>
          <p:cNvPr id="3" name="TextBox 2">
            <a:extLst>
              <a:ext uri="{FF2B5EF4-FFF2-40B4-BE49-F238E27FC236}">
                <a16:creationId xmlns:a16="http://schemas.microsoft.com/office/drawing/2014/main" id="{FEC2758F-1919-C66E-2B0C-99C0CDDCD167}"/>
              </a:ext>
            </a:extLst>
          </p:cNvPr>
          <p:cNvSpPr txBox="1"/>
          <p:nvPr/>
        </p:nvSpPr>
        <p:spPr>
          <a:xfrm>
            <a:off x="578069" y="1460938"/>
            <a:ext cx="7836632" cy="2339102"/>
          </a:xfrm>
          <a:prstGeom prst="rect">
            <a:avLst/>
          </a:prstGeom>
          <a:noFill/>
        </p:spPr>
        <p:txBody>
          <a:bodyPr wrap="square" rtlCol="0">
            <a:spAutoFit/>
          </a:bodyPr>
          <a:lstStyle/>
          <a:p>
            <a:r>
              <a:rPr lang="en-GB" sz="2000" b="1"/>
              <a:t>We ‘show’ not ‘tell’.  </a:t>
            </a:r>
          </a:p>
          <a:p>
            <a:r>
              <a:rPr lang="en-GB"/>
              <a:t>The expectations are made very clear to our students.</a:t>
            </a:r>
          </a:p>
          <a:p>
            <a:r>
              <a:rPr lang="en-GB"/>
              <a:t>These are done through videos and through practice each term as well as regular reminders throughout the year.</a:t>
            </a:r>
          </a:p>
          <a:p>
            <a:endParaRPr lang="en-GB"/>
          </a:p>
          <a:p>
            <a:endParaRPr lang="en-GB"/>
          </a:p>
          <a:p>
            <a:endParaRPr lang="en-GB"/>
          </a:p>
          <a:p>
            <a:endParaRPr lang="en-GB"/>
          </a:p>
        </p:txBody>
      </p:sp>
      <p:sp>
        <p:nvSpPr>
          <p:cNvPr id="4" name="TextBox 3">
            <a:extLst>
              <a:ext uri="{FF2B5EF4-FFF2-40B4-BE49-F238E27FC236}">
                <a16:creationId xmlns:a16="http://schemas.microsoft.com/office/drawing/2014/main" id="{52B9499D-294A-DBF7-7710-677EA02499DD}"/>
              </a:ext>
            </a:extLst>
          </p:cNvPr>
          <p:cNvSpPr txBox="1"/>
          <p:nvPr/>
        </p:nvSpPr>
        <p:spPr>
          <a:xfrm>
            <a:off x="511560" y="2837602"/>
            <a:ext cx="777357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You will soon be able to see a document called</a:t>
            </a:r>
            <a:r>
              <a:rPr kumimoji="0" lang="en-GB" sz="1800" b="1" i="0" u="none" strike="noStrike" kern="1200" cap="none" spc="0" normalizeH="0" baseline="0" noProof="0">
                <a:ln>
                  <a:noFill/>
                </a:ln>
                <a:solidFill>
                  <a:prstClr val="black"/>
                </a:solidFill>
                <a:effectLst/>
                <a:uLnTx/>
                <a:uFillTx/>
                <a:latin typeface="Calibri"/>
                <a:ea typeface="+mn-ea"/>
                <a:cs typeface="+mn-cs"/>
              </a:rPr>
              <a:t> ‘A day in the life of an SWB student’, </a:t>
            </a:r>
            <a:r>
              <a:rPr kumimoji="0" lang="en-GB" sz="1800" b="0" i="0" u="none" strike="noStrike" kern="1200" cap="none" spc="0" normalizeH="0" baseline="0" noProof="0">
                <a:ln>
                  <a:noFill/>
                </a:ln>
                <a:solidFill>
                  <a:prstClr val="black"/>
                </a:solidFill>
                <a:effectLst/>
                <a:uLnTx/>
                <a:uFillTx/>
                <a:latin typeface="Calibri"/>
                <a:ea typeface="+mn-ea"/>
                <a:cs typeface="+mn-cs"/>
              </a:rPr>
              <a:t>which will be sent to you over the holidays. This shows the expected conduct both in and outside of the academy, such as when at the bus station, crossing the road, riding bikes to school,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7D7192D9-F897-0A1A-1360-7DEFB0879C63}"/>
              </a:ext>
            </a:extLst>
          </p:cNvPr>
          <p:cNvSpPr txBox="1"/>
          <p:nvPr/>
        </p:nvSpPr>
        <p:spPr>
          <a:xfrm>
            <a:off x="704193" y="4172607"/>
            <a:ext cx="758093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Please be aware that the law means the </a:t>
            </a:r>
            <a:r>
              <a:rPr kumimoji="0" lang="en-GB" sz="2000" b="1" i="0" u="none" strike="noStrike" kern="1200" cap="none" spc="0" normalizeH="0" baseline="0" noProof="0">
                <a:ln>
                  <a:noFill/>
                </a:ln>
                <a:solidFill>
                  <a:prstClr val="black"/>
                </a:solidFill>
                <a:effectLst/>
                <a:uLnTx/>
                <a:uFillTx/>
                <a:latin typeface="Calibri"/>
                <a:ea typeface="+mn-ea"/>
                <a:cs typeface="+mn-cs"/>
              </a:rPr>
              <a:t>school rules apply outside of the school gates </a:t>
            </a:r>
            <a:r>
              <a:rPr kumimoji="0" lang="en-GB" sz="1800" b="0" i="0" u="none" strike="noStrike" kern="1200" cap="none" spc="0" normalizeH="0" baseline="0" noProof="0">
                <a:ln>
                  <a:noFill/>
                </a:ln>
                <a:solidFill>
                  <a:prstClr val="black"/>
                </a:solidFill>
                <a:effectLst/>
                <a:uLnTx/>
                <a:uFillTx/>
                <a:latin typeface="Calibri"/>
                <a:ea typeface="+mn-ea"/>
                <a:cs typeface="+mn-cs"/>
              </a:rPr>
              <a:t>too</a:t>
            </a:r>
            <a:r>
              <a:rPr lang="en-GB">
                <a:solidFill>
                  <a:prstClr val="black"/>
                </a:solidFill>
                <a:latin typeface="Calibri"/>
              </a:rPr>
              <a:t>, whether students have uniform on or not. In they are identifiable as academy students – they will be sanctioned. </a:t>
            </a:r>
            <a:endParaRPr kumimoji="0" lang="en-GB"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This is something that Year 7 students struggle to comprehend each year when informed. </a:t>
            </a:r>
          </a:p>
        </p:txBody>
      </p:sp>
    </p:spTree>
    <p:extLst>
      <p:ext uri="{BB962C8B-B14F-4D97-AF65-F5344CB8AC3E}">
        <p14:creationId xmlns:p14="http://schemas.microsoft.com/office/powerpoint/2010/main" val="140455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A424FC-E5E2-0E3C-B018-69549EE27565}"/>
              </a:ext>
            </a:extLst>
          </p:cNvPr>
          <p:cNvSpPr/>
          <p:nvPr/>
        </p:nvSpPr>
        <p:spPr>
          <a:xfrm>
            <a:off x="2273735" y="350883"/>
            <a:ext cx="4397358"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Mobile phones</a:t>
            </a:r>
          </a:p>
        </p:txBody>
      </p:sp>
      <p:sp>
        <p:nvSpPr>
          <p:cNvPr id="10" name="TextBox 9">
            <a:extLst>
              <a:ext uri="{FF2B5EF4-FFF2-40B4-BE49-F238E27FC236}">
                <a16:creationId xmlns:a16="http://schemas.microsoft.com/office/drawing/2014/main" id="{E1456363-D1FA-ECC6-33E8-890DC5918626}"/>
              </a:ext>
            </a:extLst>
          </p:cNvPr>
          <p:cNvSpPr txBox="1"/>
          <p:nvPr/>
        </p:nvSpPr>
        <p:spPr>
          <a:xfrm>
            <a:off x="702364" y="1274213"/>
            <a:ext cx="7977809" cy="1477328"/>
          </a:xfrm>
          <a:prstGeom prst="rect">
            <a:avLst/>
          </a:prstGeom>
          <a:noFill/>
        </p:spPr>
        <p:txBody>
          <a:bodyPr wrap="square">
            <a:spAutoFit/>
          </a:bodyPr>
          <a:lstStyle/>
          <a:p>
            <a:r>
              <a:rPr lang="en-US">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Mobile Phones are a prohibited item at Ormiston SWB Academy (and legally too).  Pupils will be given a mobile phone pouch which is yours to keep.  If you decide to bring a phone to school, it is placed in the pouch on entry to the academy and locked.  This will be checked by tutors each morning as it is placed on the equipment mat</a:t>
            </a:r>
            <a:endParaRPr lang="en-GB"/>
          </a:p>
        </p:txBody>
      </p:sp>
      <p:sp>
        <p:nvSpPr>
          <p:cNvPr id="12" name="TextBox 11">
            <a:extLst>
              <a:ext uri="{FF2B5EF4-FFF2-40B4-BE49-F238E27FC236}">
                <a16:creationId xmlns:a16="http://schemas.microsoft.com/office/drawing/2014/main" id="{9EA30768-5646-3252-48C7-86F9D009513F}"/>
              </a:ext>
            </a:extLst>
          </p:cNvPr>
          <p:cNvSpPr txBox="1"/>
          <p:nvPr/>
        </p:nvSpPr>
        <p:spPr>
          <a:xfrm>
            <a:off x="702363" y="2943388"/>
            <a:ext cx="8057323" cy="1015663"/>
          </a:xfrm>
          <a:prstGeom prst="rect">
            <a:avLst/>
          </a:prstGeom>
          <a:noFill/>
        </p:spPr>
        <p:txBody>
          <a:bodyPr wrap="square">
            <a:spAutoFit/>
          </a:bodyPr>
          <a:lstStyle/>
          <a:p>
            <a:r>
              <a:rPr lang="en-US" sz="20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Upon leaving the academy, you can use any of the multiple unlocking devices we have at the academy exit point (shown below</a:t>
            </a:r>
            <a:endParaRPr lang="en-GB" sz="2000"/>
          </a:p>
        </p:txBody>
      </p:sp>
      <p:pic>
        <p:nvPicPr>
          <p:cNvPr id="13" name="Picture 12" descr="A gate with a clock on it&#10;&#10;AI-generated content may be incorrect.">
            <a:extLst>
              <a:ext uri="{FF2B5EF4-FFF2-40B4-BE49-F238E27FC236}">
                <a16:creationId xmlns:a16="http://schemas.microsoft.com/office/drawing/2014/main" id="{C8F405CA-7DB3-C194-B692-EE94ABBE7132}"/>
              </a:ext>
            </a:extLst>
          </p:cNvPr>
          <p:cNvPicPr>
            <a:picLocks noChangeAspect="1"/>
          </p:cNvPicPr>
          <p:nvPr/>
        </p:nvPicPr>
        <p:blipFill>
          <a:blip r:embed="rId2"/>
          <a:stretch>
            <a:fillRect/>
          </a:stretch>
        </p:blipFill>
        <p:spPr>
          <a:xfrm>
            <a:off x="2273735" y="4916230"/>
            <a:ext cx="6480810" cy="1090295"/>
          </a:xfrm>
          <a:prstGeom prst="rect">
            <a:avLst/>
          </a:prstGeom>
        </p:spPr>
      </p:pic>
      <p:pic>
        <p:nvPicPr>
          <p:cNvPr id="14" name="Picture 13" descr="A hand holding a phone next to a camera case&#10;&#10;AI-generated content may be incorrect.">
            <a:extLst>
              <a:ext uri="{FF2B5EF4-FFF2-40B4-BE49-F238E27FC236}">
                <a16:creationId xmlns:a16="http://schemas.microsoft.com/office/drawing/2014/main" id="{407EAA28-5856-BE03-C2E7-D116C4ABF67B}"/>
              </a:ext>
            </a:extLst>
          </p:cNvPr>
          <p:cNvPicPr>
            <a:picLocks noChangeAspect="1"/>
          </p:cNvPicPr>
          <p:nvPr/>
        </p:nvPicPr>
        <p:blipFill>
          <a:blip r:embed="rId3"/>
          <a:stretch>
            <a:fillRect/>
          </a:stretch>
        </p:blipFill>
        <p:spPr>
          <a:xfrm>
            <a:off x="6876663" y="3584323"/>
            <a:ext cx="1883023" cy="1236120"/>
          </a:xfrm>
          <a:prstGeom prst="rect">
            <a:avLst/>
          </a:prstGeom>
        </p:spPr>
      </p:pic>
      <p:pic>
        <p:nvPicPr>
          <p:cNvPr id="15" name="Picture 14">
            <a:extLst>
              <a:ext uri="{FF2B5EF4-FFF2-40B4-BE49-F238E27FC236}">
                <a16:creationId xmlns:a16="http://schemas.microsoft.com/office/drawing/2014/main" id="{ED1E9347-0826-F116-F501-4E5CAD2533C4}"/>
              </a:ext>
            </a:extLst>
          </p:cNvPr>
          <p:cNvPicPr>
            <a:picLocks noChangeAspect="1"/>
          </p:cNvPicPr>
          <p:nvPr/>
        </p:nvPicPr>
        <p:blipFill>
          <a:blip r:embed="rId4"/>
          <a:stretch>
            <a:fillRect/>
          </a:stretch>
        </p:blipFill>
        <p:spPr>
          <a:xfrm>
            <a:off x="568294" y="4202383"/>
            <a:ext cx="1479167" cy="1637317"/>
          </a:xfrm>
          <a:prstGeom prst="rect">
            <a:avLst/>
          </a:prstGeom>
        </p:spPr>
      </p:pic>
      <p:pic>
        <p:nvPicPr>
          <p:cNvPr id="16" name="Picture 15" descr="A metal box with a round hole in the middle&#10;&#10;AI-generated content may be incorrect.">
            <a:extLst>
              <a:ext uri="{FF2B5EF4-FFF2-40B4-BE49-F238E27FC236}">
                <a16:creationId xmlns:a16="http://schemas.microsoft.com/office/drawing/2014/main" id="{4C444624-8197-0EAC-9496-2209A4A18983}"/>
              </a:ext>
            </a:extLst>
          </p:cNvPr>
          <p:cNvPicPr>
            <a:picLocks noChangeAspect="1"/>
          </p:cNvPicPr>
          <p:nvPr/>
        </p:nvPicPr>
        <p:blipFill>
          <a:blip r:embed="rId5"/>
          <a:stretch>
            <a:fillRect/>
          </a:stretch>
        </p:blipFill>
        <p:spPr>
          <a:xfrm>
            <a:off x="3885303" y="3584323"/>
            <a:ext cx="996465" cy="1236121"/>
          </a:xfrm>
          <a:prstGeom prst="rect">
            <a:avLst/>
          </a:prstGeom>
        </p:spPr>
      </p:pic>
    </p:spTree>
    <p:extLst>
      <p:ext uri="{BB962C8B-B14F-4D97-AF65-F5344CB8AC3E}">
        <p14:creationId xmlns:p14="http://schemas.microsoft.com/office/powerpoint/2010/main" val="3785175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C06959-C3A6-54D1-540F-3EAC3DBF47ED}"/>
              </a:ext>
            </a:extLst>
          </p:cNvPr>
          <p:cNvSpPr/>
          <p:nvPr/>
        </p:nvSpPr>
        <p:spPr>
          <a:xfrm>
            <a:off x="3084236" y="396151"/>
            <a:ext cx="257717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Rewards</a:t>
            </a:r>
          </a:p>
        </p:txBody>
      </p:sp>
      <p:sp>
        <p:nvSpPr>
          <p:cNvPr id="3" name="TextBox 2">
            <a:extLst>
              <a:ext uri="{FF2B5EF4-FFF2-40B4-BE49-F238E27FC236}">
                <a16:creationId xmlns:a16="http://schemas.microsoft.com/office/drawing/2014/main" id="{4FF0D927-CF3C-1DC1-1081-0A61E652390E}"/>
              </a:ext>
            </a:extLst>
          </p:cNvPr>
          <p:cNvSpPr txBox="1"/>
          <p:nvPr/>
        </p:nvSpPr>
        <p:spPr>
          <a:xfrm>
            <a:off x="609600" y="1491343"/>
            <a:ext cx="7924800" cy="3170099"/>
          </a:xfrm>
          <a:prstGeom prst="rect">
            <a:avLst/>
          </a:prstGeom>
          <a:noFill/>
        </p:spPr>
        <p:txBody>
          <a:bodyPr wrap="square" rtlCol="0">
            <a:spAutoFit/>
          </a:bodyPr>
          <a:lstStyle/>
          <a:p>
            <a:r>
              <a:rPr lang="en-GB" sz="2500" b="1"/>
              <a:t>Weekly Ice Cream rewards regarding attendance</a:t>
            </a:r>
          </a:p>
          <a:p>
            <a:endParaRPr lang="en-GB" sz="2500" b="1"/>
          </a:p>
          <a:p>
            <a:endParaRPr lang="en-GB" sz="2500" b="1"/>
          </a:p>
          <a:p>
            <a:r>
              <a:rPr lang="en-GB" sz="2500" b="1"/>
              <a:t>Termly golden ticket draws</a:t>
            </a:r>
          </a:p>
          <a:p>
            <a:endParaRPr lang="en-GB" sz="2500" b="1"/>
          </a:p>
          <a:p>
            <a:endParaRPr lang="en-GB" sz="2500" b="1"/>
          </a:p>
          <a:p>
            <a:r>
              <a:rPr lang="en-GB" sz="2500" b="1"/>
              <a:t>Termly achievement ceremonies to reward and recognise pupil efforts</a:t>
            </a:r>
          </a:p>
        </p:txBody>
      </p:sp>
    </p:spTree>
    <p:extLst>
      <p:ext uri="{BB962C8B-B14F-4D97-AF65-F5344CB8AC3E}">
        <p14:creationId xmlns:p14="http://schemas.microsoft.com/office/powerpoint/2010/main" val="1976686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C72598-E489-0E1C-35C5-A38F48909D20}"/>
              </a:ext>
            </a:extLst>
          </p:cNvPr>
          <p:cNvSpPr/>
          <p:nvPr/>
        </p:nvSpPr>
        <p:spPr>
          <a:xfrm>
            <a:off x="2052769" y="343878"/>
            <a:ext cx="4450642"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Our CORE offer</a:t>
            </a:r>
          </a:p>
        </p:txBody>
      </p:sp>
      <p:sp>
        <p:nvSpPr>
          <p:cNvPr id="3" name="TextBox 2">
            <a:extLst>
              <a:ext uri="{FF2B5EF4-FFF2-40B4-BE49-F238E27FC236}">
                <a16:creationId xmlns:a16="http://schemas.microsoft.com/office/drawing/2014/main" id="{5A11E128-F9CF-A34A-176B-87D759547D73}"/>
              </a:ext>
            </a:extLst>
          </p:cNvPr>
          <p:cNvSpPr txBox="1"/>
          <p:nvPr/>
        </p:nvSpPr>
        <p:spPr>
          <a:xfrm>
            <a:off x="544286" y="1502229"/>
            <a:ext cx="7826828" cy="1846659"/>
          </a:xfrm>
          <a:prstGeom prst="rect">
            <a:avLst/>
          </a:prstGeom>
          <a:noFill/>
        </p:spPr>
        <p:txBody>
          <a:bodyPr wrap="square" rtlCol="0">
            <a:spAutoFit/>
          </a:bodyPr>
          <a:lstStyle/>
          <a:p>
            <a:r>
              <a:rPr lang="en-GB"/>
              <a:t>We have the following value at SWB:</a:t>
            </a:r>
          </a:p>
          <a:p>
            <a:r>
              <a:rPr lang="en-GB" sz="2400" b="1"/>
              <a:t>C - Character</a:t>
            </a:r>
          </a:p>
          <a:p>
            <a:r>
              <a:rPr lang="en-GB" sz="2400" b="1"/>
              <a:t>O - Organisation</a:t>
            </a:r>
          </a:p>
          <a:p>
            <a:r>
              <a:rPr lang="en-GB" sz="2400" b="1"/>
              <a:t>R - Resilience</a:t>
            </a:r>
          </a:p>
          <a:p>
            <a:r>
              <a:rPr lang="en-GB" sz="2400" b="1"/>
              <a:t>E - Excellence</a:t>
            </a:r>
          </a:p>
        </p:txBody>
      </p:sp>
      <p:sp>
        <p:nvSpPr>
          <p:cNvPr id="4" name="TextBox 3">
            <a:extLst>
              <a:ext uri="{FF2B5EF4-FFF2-40B4-BE49-F238E27FC236}">
                <a16:creationId xmlns:a16="http://schemas.microsoft.com/office/drawing/2014/main" id="{5BEFB5FE-23E8-2FFD-00C0-8D423D7C1E4C}"/>
              </a:ext>
            </a:extLst>
          </p:cNvPr>
          <p:cNvSpPr txBox="1"/>
          <p:nvPr/>
        </p:nvSpPr>
        <p:spPr>
          <a:xfrm>
            <a:off x="658586" y="3472543"/>
            <a:ext cx="7826828" cy="2308324"/>
          </a:xfrm>
          <a:prstGeom prst="rect">
            <a:avLst/>
          </a:prstGeom>
          <a:noFill/>
        </p:spPr>
        <p:txBody>
          <a:bodyPr wrap="square" rtlCol="0">
            <a:spAutoFit/>
          </a:bodyPr>
          <a:lstStyle/>
          <a:p>
            <a:r>
              <a:rPr lang="en-GB"/>
              <a:t>To support these, all of our pupils have a CORE lesson, where they are taught about issues outside of the National Curriculum subjects.  This could be matters such as:</a:t>
            </a:r>
          </a:p>
          <a:p>
            <a:pPr marL="285750" indent="-285750">
              <a:buFontTx/>
              <a:buChar char="-"/>
            </a:pPr>
            <a:r>
              <a:rPr lang="en-GB"/>
              <a:t>E safety</a:t>
            </a:r>
          </a:p>
          <a:p>
            <a:pPr marL="285750" indent="-285750">
              <a:buFontTx/>
              <a:buChar char="-"/>
            </a:pPr>
            <a:r>
              <a:rPr lang="en-GB"/>
              <a:t>Sex Education</a:t>
            </a:r>
          </a:p>
          <a:p>
            <a:pPr marL="285750" indent="-285750">
              <a:buFontTx/>
              <a:buChar char="-"/>
            </a:pPr>
            <a:r>
              <a:rPr lang="en-GB"/>
              <a:t>Knowing the dangers of exploitation</a:t>
            </a:r>
          </a:p>
          <a:p>
            <a:pPr marL="285750" indent="-285750">
              <a:buFontTx/>
              <a:buChar char="-"/>
            </a:pPr>
            <a:r>
              <a:rPr lang="en-GB"/>
              <a:t>Financial management</a:t>
            </a:r>
          </a:p>
          <a:p>
            <a:pPr marL="285750" indent="-285750">
              <a:buFontTx/>
              <a:buChar char="-"/>
            </a:pPr>
            <a:r>
              <a:rPr lang="en-GB"/>
              <a:t>Careers education </a:t>
            </a:r>
          </a:p>
        </p:txBody>
      </p:sp>
    </p:spTree>
    <p:extLst>
      <p:ext uri="{BB962C8B-B14F-4D97-AF65-F5344CB8AC3E}">
        <p14:creationId xmlns:p14="http://schemas.microsoft.com/office/powerpoint/2010/main" val="35751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3FD3B-2B6A-D8A2-5D04-CA8E47D220D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C8EFA39-FC59-5B7E-DB6E-53BCE4EE4F08}"/>
              </a:ext>
            </a:extLst>
          </p:cNvPr>
          <p:cNvSpPr/>
          <p:nvPr/>
        </p:nvSpPr>
        <p:spPr>
          <a:xfrm>
            <a:off x="2052769" y="343878"/>
            <a:ext cx="4450642"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Our CORE offer</a:t>
            </a:r>
          </a:p>
        </p:txBody>
      </p:sp>
      <p:sp>
        <p:nvSpPr>
          <p:cNvPr id="3" name="TextBox 2">
            <a:extLst>
              <a:ext uri="{FF2B5EF4-FFF2-40B4-BE49-F238E27FC236}">
                <a16:creationId xmlns:a16="http://schemas.microsoft.com/office/drawing/2014/main" id="{B5BC83E6-797F-58AF-4B99-917599BC3C74}"/>
              </a:ext>
            </a:extLst>
          </p:cNvPr>
          <p:cNvSpPr txBox="1"/>
          <p:nvPr/>
        </p:nvSpPr>
        <p:spPr>
          <a:xfrm>
            <a:off x="544286" y="1267208"/>
            <a:ext cx="7826828" cy="369332"/>
          </a:xfrm>
          <a:prstGeom prst="rect">
            <a:avLst/>
          </a:prstGeom>
          <a:noFill/>
        </p:spPr>
        <p:txBody>
          <a:bodyPr wrap="square" rtlCol="0">
            <a:spAutoFit/>
          </a:bodyPr>
          <a:lstStyle/>
          <a:p>
            <a:r>
              <a:rPr lang="en-GB"/>
              <a:t>In addition to this, we have 5 CORE days per year, with some being off site.</a:t>
            </a:r>
            <a:endParaRPr lang="en-GB" sz="2400" b="1"/>
          </a:p>
        </p:txBody>
      </p:sp>
      <p:sp>
        <p:nvSpPr>
          <p:cNvPr id="4" name="TextBox 3">
            <a:extLst>
              <a:ext uri="{FF2B5EF4-FFF2-40B4-BE49-F238E27FC236}">
                <a16:creationId xmlns:a16="http://schemas.microsoft.com/office/drawing/2014/main" id="{37916F4F-223A-23EC-833D-BC594F36B146}"/>
              </a:ext>
            </a:extLst>
          </p:cNvPr>
          <p:cNvSpPr txBox="1"/>
          <p:nvPr/>
        </p:nvSpPr>
        <p:spPr>
          <a:xfrm>
            <a:off x="658586" y="3254829"/>
            <a:ext cx="7826828" cy="2585323"/>
          </a:xfrm>
          <a:prstGeom prst="rect">
            <a:avLst/>
          </a:prstGeom>
          <a:noFill/>
        </p:spPr>
        <p:txBody>
          <a:bodyPr wrap="square" rtlCol="0">
            <a:spAutoFit/>
          </a:bodyPr>
          <a:lstStyle/>
          <a:p>
            <a:endParaRPr lang="en-GB"/>
          </a:p>
          <a:p>
            <a:r>
              <a:rPr lang="en-GB"/>
              <a:t>If you were to be with us for 7 years, you would visit some of the following places during the school day:</a:t>
            </a:r>
          </a:p>
          <a:p>
            <a:pPr marL="285750" indent="-285750">
              <a:buFontTx/>
              <a:buChar char="-"/>
            </a:pPr>
            <a:r>
              <a:rPr lang="en-GB"/>
              <a:t>London</a:t>
            </a:r>
          </a:p>
          <a:p>
            <a:pPr marL="285750" indent="-285750">
              <a:buFontTx/>
              <a:buChar char="-"/>
            </a:pPr>
            <a:r>
              <a:rPr lang="en-GB"/>
              <a:t>A beach</a:t>
            </a:r>
          </a:p>
          <a:p>
            <a:pPr marL="285750" indent="-285750">
              <a:buFontTx/>
              <a:buChar char="-"/>
            </a:pPr>
            <a:r>
              <a:rPr lang="en-GB"/>
              <a:t>A museum</a:t>
            </a:r>
          </a:p>
          <a:p>
            <a:pPr marL="285750" indent="-285750">
              <a:buFontTx/>
              <a:buChar char="-"/>
            </a:pPr>
            <a:r>
              <a:rPr lang="en-GB"/>
              <a:t>A university</a:t>
            </a:r>
          </a:p>
          <a:p>
            <a:pPr marL="285750" indent="-285750">
              <a:buFontTx/>
              <a:buChar char="-"/>
            </a:pPr>
            <a:r>
              <a:rPr lang="en-GB"/>
              <a:t>A castle</a:t>
            </a:r>
          </a:p>
          <a:p>
            <a:pPr marL="285750" indent="-285750">
              <a:buFontTx/>
              <a:buChar char="-"/>
            </a:pPr>
            <a:r>
              <a:rPr lang="en-GB"/>
              <a:t>Travel on Public Transport to Birmingham</a:t>
            </a:r>
          </a:p>
        </p:txBody>
      </p:sp>
      <p:pic>
        <p:nvPicPr>
          <p:cNvPr id="6" name="Picture 5">
            <a:extLst>
              <a:ext uri="{FF2B5EF4-FFF2-40B4-BE49-F238E27FC236}">
                <a16:creationId xmlns:a16="http://schemas.microsoft.com/office/drawing/2014/main" id="{AC0AB6F7-CDB4-91DF-FAFC-B938A1CC402B}"/>
              </a:ext>
            </a:extLst>
          </p:cNvPr>
          <p:cNvPicPr>
            <a:picLocks noChangeAspect="1"/>
          </p:cNvPicPr>
          <p:nvPr/>
        </p:nvPicPr>
        <p:blipFill>
          <a:blip r:embed="rId2"/>
          <a:stretch>
            <a:fillRect/>
          </a:stretch>
        </p:blipFill>
        <p:spPr>
          <a:xfrm>
            <a:off x="1600200" y="1636540"/>
            <a:ext cx="4296595" cy="1980240"/>
          </a:xfrm>
          <a:prstGeom prst="rect">
            <a:avLst/>
          </a:prstGeom>
        </p:spPr>
      </p:pic>
      <p:sp>
        <p:nvSpPr>
          <p:cNvPr id="7" name="TextBox 6">
            <a:extLst>
              <a:ext uri="{FF2B5EF4-FFF2-40B4-BE49-F238E27FC236}">
                <a16:creationId xmlns:a16="http://schemas.microsoft.com/office/drawing/2014/main" id="{3770E3D4-0C1C-68BB-64F7-B8CD3A52D669}"/>
              </a:ext>
            </a:extLst>
          </p:cNvPr>
          <p:cNvSpPr txBox="1"/>
          <p:nvPr/>
        </p:nvSpPr>
        <p:spPr>
          <a:xfrm>
            <a:off x="5802086" y="2351314"/>
            <a:ext cx="2569028" cy="923330"/>
          </a:xfrm>
          <a:prstGeom prst="rect">
            <a:avLst/>
          </a:prstGeom>
          <a:noFill/>
        </p:spPr>
        <p:txBody>
          <a:bodyPr wrap="square" rtlCol="0">
            <a:spAutoFit/>
          </a:bodyPr>
          <a:lstStyle/>
          <a:p>
            <a:r>
              <a:rPr lang="en-GB"/>
              <a:t>Full information on our website under curriculum</a:t>
            </a:r>
          </a:p>
        </p:txBody>
      </p:sp>
    </p:spTree>
    <p:extLst>
      <p:ext uri="{BB962C8B-B14F-4D97-AF65-F5344CB8AC3E}">
        <p14:creationId xmlns:p14="http://schemas.microsoft.com/office/powerpoint/2010/main" val="349467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6C645-6DE7-3645-8A28-0FB8C9F43EE5}"/>
              </a:ext>
            </a:extLst>
          </p:cNvPr>
          <p:cNvSpPr txBox="1">
            <a:spLocks/>
          </p:cNvSpPr>
          <p:nvPr/>
        </p:nvSpPr>
        <p:spPr>
          <a:xfrm>
            <a:off x="467544" y="260648"/>
            <a:ext cx="8136904" cy="648072"/>
          </a:xfrm>
          <a:prstGeom prst="rect">
            <a:avLst/>
          </a:prstGeom>
        </p:spPr>
        <p:txBody>
          <a:bodyPr lIns="91440" tIns="45720" rIns="91440" bIns="4572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a:solidFill>
                  <a:srgbClr val="0070C0"/>
                </a:solidFill>
                <a:latin typeface="Century Gothic"/>
              </a:rPr>
              <a:t>Essential Equipment Needed</a:t>
            </a:r>
          </a:p>
          <a:p>
            <a:endParaRPr lang="en-GB" sz="2400" b="1">
              <a:latin typeface="Century Gothic" pitchFamily="34" charset="0"/>
            </a:endParaRPr>
          </a:p>
          <a:p>
            <a:pPr marL="457200" indent="-457200" algn="l">
              <a:buFont typeface="Arial" panose="020B0604020202020204" pitchFamily="34" charset="0"/>
              <a:buChar char="•"/>
            </a:pPr>
            <a:r>
              <a:rPr lang="en-GB" sz="1400">
                <a:latin typeface="Century Gothic"/>
              </a:rPr>
              <a:t>Bag (large enough for an A4 folder)</a:t>
            </a:r>
          </a:p>
          <a:p>
            <a:pPr marL="457200" indent="-457200" algn="l">
              <a:buFont typeface="Arial" panose="020B0604020202020204" pitchFamily="34" charset="0"/>
              <a:buChar char="•"/>
            </a:pPr>
            <a:r>
              <a:rPr lang="en-GB" sz="1400">
                <a:latin typeface="Century Gothic"/>
              </a:rPr>
              <a:t>Pencil case</a:t>
            </a:r>
          </a:p>
          <a:p>
            <a:pPr marL="457200" indent="-457200" algn="l">
              <a:buFont typeface="Arial" panose="020B0604020202020204" pitchFamily="34" charset="0"/>
              <a:buChar char="•"/>
            </a:pPr>
            <a:r>
              <a:rPr lang="en-GB" sz="1400">
                <a:latin typeface="Century Gothic"/>
              </a:rPr>
              <a:t>Black pen and green pen </a:t>
            </a:r>
          </a:p>
          <a:p>
            <a:pPr marL="457200" indent="-457200" algn="l">
              <a:buFont typeface="Arial" panose="020B0604020202020204" pitchFamily="34" charset="0"/>
              <a:buChar char="•"/>
            </a:pPr>
            <a:r>
              <a:rPr lang="en-GB" sz="1400">
                <a:latin typeface="Century Gothic"/>
              </a:rPr>
              <a:t>Pencil</a:t>
            </a:r>
          </a:p>
          <a:p>
            <a:pPr marL="457200" indent="-457200" algn="l">
              <a:buFont typeface="Arial" panose="020B0604020202020204" pitchFamily="34" charset="0"/>
              <a:buChar char="•"/>
            </a:pPr>
            <a:r>
              <a:rPr lang="en-GB" sz="1400">
                <a:latin typeface="Century Gothic"/>
              </a:rPr>
              <a:t>Ruler</a:t>
            </a:r>
          </a:p>
          <a:p>
            <a:pPr marL="457200" indent="-457200" algn="l">
              <a:buFont typeface="Arial" panose="020B0604020202020204" pitchFamily="34" charset="0"/>
              <a:buChar char="•"/>
            </a:pPr>
            <a:r>
              <a:rPr lang="en-GB" sz="1400">
                <a:latin typeface="Century Gothic"/>
              </a:rPr>
              <a:t>Reading book (Available from our library)</a:t>
            </a:r>
          </a:p>
          <a:p>
            <a:pPr marL="457200" indent="-457200" algn="l">
              <a:buFont typeface="Arial" panose="020B0604020202020204" pitchFamily="34" charset="0"/>
              <a:buChar char="•"/>
            </a:pPr>
            <a:r>
              <a:rPr lang="en-GB" sz="1400">
                <a:latin typeface="Century Gothic"/>
              </a:rPr>
              <a:t>Knowledge Organiser </a:t>
            </a:r>
          </a:p>
          <a:p>
            <a:pPr marL="457200" indent="-457200" algn="l">
              <a:buFont typeface="Arial" panose="020B0604020202020204" pitchFamily="34" charset="0"/>
              <a:buChar char="•"/>
            </a:pPr>
            <a:r>
              <a:rPr lang="en-GB" sz="1400">
                <a:latin typeface="Century Gothic"/>
              </a:rPr>
              <a:t>Phone pouch</a:t>
            </a:r>
          </a:p>
        </p:txBody>
      </p:sp>
      <p:pic>
        <p:nvPicPr>
          <p:cNvPr id="3" name="Picture 2" descr="Graphical user interface, text, application&#10;&#10;Description automatically generated">
            <a:extLst>
              <a:ext uri="{FF2B5EF4-FFF2-40B4-BE49-F238E27FC236}">
                <a16:creationId xmlns:a16="http://schemas.microsoft.com/office/drawing/2014/main" id="{C398E9AA-F3F5-A842-93D5-782EC634C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 y="3140968"/>
            <a:ext cx="8229600" cy="2510028"/>
          </a:xfrm>
          <a:prstGeom prst="rect">
            <a:avLst/>
          </a:prstGeom>
          <a:noFill/>
        </p:spPr>
      </p:pic>
    </p:spTree>
    <p:extLst>
      <p:ext uri="{BB962C8B-B14F-4D97-AF65-F5344CB8AC3E}">
        <p14:creationId xmlns:p14="http://schemas.microsoft.com/office/powerpoint/2010/main" val="3838735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6C645-6DE7-3645-8A28-0FB8C9F43EE5}"/>
              </a:ext>
            </a:extLst>
          </p:cNvPr>
          <p:cNvSpPr txBox="1">
            <a:spLocks/>
          </p:cNvSpPr>
          <p:nvPr/>
        </p:nvSpPr>
        <p:spPr>
          <a:xfrm>
            <a:off x="467544" y="260648"/>
            <a:ext cx="8136904" cy="1143000"/>
          </a:xfrm>
          <a:prstGeom prst="rect">
            <a:avLst/>
          </a:prstGeom>
        </p:spPr>
        <p:txBody>
          <a:bodyPr lIns="91440" tIns="45720" rIns="91440" bIns="45720" anchor="t">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9600" b="1">
                <a:solidFill>
                  <a:srgbClr val="0070C0"/>
                </a:solidFill>
                <a:latin typeface="Century Gothic"/>
              </a:rPr>
              <a:t>How can you help?</a:t>
            </a:r>
          </a:p>
          <a:p>
            <a:endParaRPr lang="en-GB" sz="9600" b="1">
              <a:latin typeface="Century Gothic" pitchFamily="34" charset="0"/>
            </a:endParaRPr>
          </a:p>
          <a:p>
            <a:endParaRPr lang="en-GB" sz="35200">
              <a:latin typeface="Century Gothic" pitchFamily="34" charset="0"/>
            </a:endParaRPr>
          </a:p>
          <a:p>
            <a:r>
              <a:rPr lang="en-GB" sz="12800">
                <a:latin typeface="Century Gothic"/>
              </a:rPr>
              <a:t>Energy drinks are banned. They will be confiscated and disposed of. </a:t>
            </a:r>
          </a:p>
          <a:p>
            <a:endParaRPr lang="en-GB" sz="12800">
              <a:latin typeface="Century Gothic" pitchFamily="34" charset="0"/>
            </a:endParaRPr>
          </a:p>
          <a:p>
            <a:endParaRPr lang="en-GB" sz="12800">
              <a:latin typeface="Century Gothic" pitchFamily="34" charset="0"/>
            </a:endParaRPr>
          </a:p>
        </p:txBody>
      </p:sp>
      <p:pic>
        <p:nvPicPr>
          <p:cNvPr id="5" name="Picture 4" descr="A picture containing text&#10;&#10;Description automatically generated">
            <a:extLst>
              <a:ext uri="{FF2B5EF4-FFF2-40B4-BE49-F238E27FC236}">
                <a16:creationId xmlns:a16="http://schemas.microsoft.com/office/drawing/2014/main" id="{231319DB-0D58-FF4B-AFBD-34B0D4E0F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546" y="3241964"/>
            <a:ext cx="4406900" cy="2260600"/>
          </a:xfrm>
          <a:prstGeom prst="rect">
            <a:avLst/>
          </a:prstGeom>
        </p:spPr>
      </p:pic>
    </p:spTree>
    <p:extLst>
      <p:ext uri="{BB962C8B-B14F-4D97-AF65-F5344CB8AC3E}">
        <p14:creationId xmlns:p14="http://schemas.microsoft.com/office/powerpoint/2010/main" val="596016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911853-523B-A547-B844-62A634DA32FD}"/>
              </a:ext>
            </a:extLst>
          </p:cNvPr>
          <p:cNvSpPr/>
          <p:nvPr/>
        </p:nvSpPr>
        <p:spPr>
          <a:xfrm>
            <a:off x="251520" y="760345"/>
            <a:ext cx="8640960" cy="3170099"/>
          </a:xfrm>
          <a:prstGeom prst="rect">
            <a:avLst/>
          </a:prstGeom>
        </p:spPr>
        <p:txBody>
          <a:bodyPr wrap="square" lIns="91440" tIns="45720" rIns="91440" bIns="45720" anchor="t">
            <a:spAutoFit/>
          </a:bodyPr>
          <a:lstStyle/>
          <a:p>
            <a:r>
              <a:rPr lang="en-GB" sz="4000" b="1">
                <a:solidFill>
                  <a:srgbClr val="0070C0"/>
                </a:solidFill>
                <a:latin typeface="Century Gothic"/>
              </a:rPr>
              <a:t>Welcome to </a:t>
            </a:r>
            <a:br>
              <a:rPr lang="en-GB" sz="4000" b="1">
                <a:solidFill>
                  <a:srgbClr val="0070C0"/>
                </a:solidFill>
                <a:latin typeface="Century Gothic" panose="020B0502020202020204" pitchFamily="34" charset="0"/>
              </a:rPr>
            </a:br>
            <a:r>
              <a:rPr lang="en-GB" sz="4000" b="1">
                <a:solidFill>
                  <a:srgbClr val="0070C0"/>
                </a:solidFill>
                <a:latin typeface="Century Gothic"/>
              </a:rPr>
              <a:t>Ormiston SWB Academy</a:t>
            </a:r>
            <a:br>
              <a:rPr lang="en-GB" sz="4000">
                <a:latin typeface="Century Gothic" panose="020B0502020202020204" pitchFamily="34" charset="0"/>
              </a:rPr>
            </a:br>
            <a:br>
              <a:rPr lang="en-GB" sz="4000">
                <a:latin typeface="Century Gothic" panose="020B0502020202020204" pitchFamily="34" charset="0"/>
              </a:rPr>
            </a:br>
            <a:r>
              <a:rPr lang="en-GB" sz="4000">
                <a:latin typeface="Century Gothic"/>
              </a:rPr>
              <a:t>Year 6  Induction Evening</a:t>
            </a:r>
            <a:br>
              <a:rPr lang="en-GB" sz="4000">
                <a:latin typeface="Century Gothic" panose="020B0502020202020204" pitchFamily="34" charset="0"/>
              </a:rPr>
            </a:br>
            <a:r>
              <a:rPr lang="en-GB" sz="4000">
                <a:latin typeface="Century Gothic"/>
              </a:rPr>
              <a:t>July 2026</a:t>
            </a:r>
            <a:endParaRPr lang="en-US">
              <a:latin typeface="Century Gothic"/>
            </a:endParaRPr>
          </a:p>
        </p:txBody>
      </p:sp>
    </p:spTree>
    <p:extLst>
      <p:ext uri="{BB962C8B-B14F-4D97-AF65-F5344CB8AC3E}">
        <p14:creationId xmlns:p14="http://schemas.microsoft.com/office/powerpoint/2010/main" val="2846771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E88909F1-5E01-EE4F-BA2B-87EE090AC422}"/>
              </a:ext>
            </a:extLst>
          </p:cNvPr>
          <p:cNvSpPr txBox="1">
            <a:spLocks/>
          </p:cNvSpPr>
          <p:nvPr/>
        </p:nvSpPr>
        <p:spPr>
          <a:xfrm>
            <a:off x="462653" y="1124744"/>
            <a:ext cx="8182971" cy="2099166"/>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1600" b="0" i="0" u="none" strike="noStrike" kern="1200" cap="none" spc="0" normalizeH="0" baseline="0" noProof="0">
                <a:ln>
                  <a:noFill/>
                </a:ln>
                <a:solidFill>
                  <a:prstClr val="black"/>
                </a:solidFill>
                <a:effectLst/>
                <a:uLnTx/>
                <a:uFillTx/>
                <a:latin typeface="Century Gothic"/>
                <a:ea typeface="+mn-ea"/>
                <a:cs typeface="Segoe UI"/>
              </a:rPr>
              <a:t>As your child prepares to join </a:t>
            </a:r>
            <a:r>
              <a:rPr kumimoji="0" lang="en-GB" sz="1600" b="1" i="0" u="none" strike="noStrike" kern="1200" cap="none" spc="0" normalizeH="0" baseline="0" noProof="0">
                <a:ln>
                  <a:noFill/>
                </a:ln>
                <a:solidFill>
                  <a:prstClr val="black"/>
                </a:solidFill>
                <a:effectLst/>
                <a:uLnTx/>
                <a:uFillTx/>
                <a:latin typeface="Century Gothic"/>
                <a:ea typeface="+mn-ea"/>
                <a:cs typeface="Segoe UI"/>
              </a:rPr>
              <a:t>Ormiston SWB Academy this September</a:t>
            </a:r>
            <a:r>
              <a:rPr kumimoji="0" lang="en-GB" sz="1600" b="0" i="0" u="none" strike="noStrike" kern="1200" cap="none" spc="0" normalizeH="0" baseline="0" noProof="0">
                <a:ln>
                  <a:noFill/>
                </a:ln>
                <a:solidFill>
                  <a:prstClr val="black"/>
                </a:solidFill>
                <a:effectLst/>
                <a:uLnTx/>
                <a:uFillTx/>
                <a:latin typeface="Century Gothic"/>
                <a:ea typeface="+mn-ea"/>
                <a:cs typeface="Segoe UI"/>
              </a:rPr>
              <a:t>, we would like to introduce you to </a:t>
            </a:r>
            <a:r>
              <a:rPr kumimoji="0" lang="en-GB" sz="1600" b="1" i="0" u="none" strike="noStrike" kern="1200" cap="none" spc="0" normalizeH="0" baseline="0" noProof="0">
                <a:ln>
                  <a:noFill/>
                </a:ln>
                <a:solidFill>
                  <a:prstClr val="black"/>
                </a:solidFill>
                <a:effectLst/>
                <a:uLnTx/>
                <a:uFillTx/>
                <a:latin typeface="Century Gothic"/>
                <a:ea typeface="+mn-ea"/>
                <a:cs typeface="Segoe UI"/>
              </a:rPr>
              <a:t>Arbor</a:t>
            </a:r>
            <a:r>
              <a:rPr kumimoji="0" lang="en-GB" sz="1600" b="0" i="0" u="none" strike="noStrike" kern="1200" cap="none" spc="0" normalizeH="0" baseline="0" noProof="0">
                <a:ln>
                  <a:noFill/>
                </a:ln>
                <a:solidFill>
                  <a:prstClr val="black"/>
                </a:solidFill>
                <a:effectLst/>
                <a:uLnTx/>
                <a:uFillTx/>
                <a:latin typeface="Century Gothic"/>
                <a:ea typeface="+mn-ea"/>
                <a:cs typeface="Segoe UI"/>
              </a:rPr>
              <a:t>, our Management Information System, and the </a:t>
            </a:r>
            <a:r>
              <a:rPr kumimoji="0" lang="en-GB" sz="1600" b="1" i="0" u="none" strike="noStrike" kern="1200" cap="none" spc="0" normalizeH="0" baseline="0" noProof="0">
                <a:ln>
                  <a:noFill/>
                </a:ln>
                <a:solidFill>
                  <a:prstClr val="black"/>
                </a:solidFill>
                <a:effectLst/>
                <a:uLnTx/>
                <a:uFillTx/>
                <a:latin typeface="Century Gothic"/>
                <a:ea typeface="+mn-ea"/>
                <a:cs typeface="Segoe UI"/>
              </a:rPr>
              <a:t>Arbor Parent Portal and Parent App</a:t>
            </a:r>
            <a:r>
              <a:rPr kumimoji="0" lang="en-GB" sz="1600" b="0" i="0" u="none" strike="noStrike" kern="1200" cap="none" spc="0" normalizeH="0" baseline="0" noProof="0">
                <a:ln>
                  <a:noFill/>
                </a:ln>
                <a:solidFill>
                  <a:prstClr val="black"/>
                </a:solidFill>
                <a:effectLst/>
                <a:uLnTx/>
                <a:uFillTx/>
                <a:latin typeface="Century Gothic"/>
                <a:ea typeface="+mn-ea"/>
                <a:cs typeface="Segoe UI"/>
              </a:rPr>
              <a:t>, which we use to keep parents informed and connected with academy life.</a:t>
            </a:r>
            <a:endParaRPr kumimoji="0" lang="en-US" sz="1600" b="0" i="0" u="none" strike="noStrike" kern="1200" cap="none" spc="0" normalizeH="0" baseline="0" noProof="0">
              <a:ln>
                <a:noFill/>
              </a:ln>
              <a:solidFill>
                <a:prstClr val="black"/>
              </a:solidFill>
              <a:effectLst/>
              <a:uLnTx/>
              <a:uFillTx/>
              <a:latin typeface="Century Gothic"/>
              <a:ea typeface="+mn-ea"/>
              <a:cs typeface="Segoe UI"/>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1600" b="0" i="0" u="none" strike="noStrike" kern="1200" cap="none" spc="0" normalizeH="0" baseline="0" noProof="0">
                <a:ln>
                  <a:noFill/>
                </a:ln>
                <a:solidFill>
                  <a:prstClr val="black"/>
                </a:solidFill>
                <a:effectLst/>
                <a:uLnTx/>
                <a:uFillTx/>
                <a:latin typeface="Century Gothic"/>
                <a:ea typeface="+mn-ea"/>
                <a:cs typeface="Segoe UI"/>
              </a:rPr>
              <a:t>The Arbor Parent App is available to download from both the </a:t>
            </a:r>
            <a:r>
              <a:rPr kumimoji="0" lang="en-GB" sz="1600" b="1" i="0" u="none" strike="noStrike" kern="1200" cap="none" spc="0" normalizeH="0" baseline="0" noProof="0">
                <a:ln>
                  <a:noFill/>
                </a:ln>
                <a:solidFill>
                  <a:prstClr val="black"/>
                </a:solidFill>
                <a:effectLst/>
                <a:uLnTx/>
                <a:uFillTx/>
                <a:latin typeface="Century Gothic"/>
                <a:ea typeface="+mn-ea"/>
                <a:cs typeface="Segoe UI"/>
              </a:rPr>
              <a:t>Apple App Store</a:t>
            </a:r>
            <a:r>
              <a:rPr kumimoji="0" lang="en-GB" sz="1600" b="0" i="0" u="none" strike="noStrike" kern="1200" cap="none" spc="0" normalizeH="0" baseline="0" noProof="0">
                <a:ln>
                  <a:noFill/>
                </a:ln>
                <a:solidFill>
                  <a:prstClr val="black"/>
                </a:solidFill>
                <a:effectLst/>
                <a:uLnTx/>
                <a:uFillTx/>
                <a:latin typeface="Century Gothic"/>
                <a:ea typeface="+mn-ea"/>
                <a:cs typeface="Segoe UI"/>
              </a:rPr>
              <a:t> and </a:t>
            </a:r>
            <a:r>
              <a:rPr kumimoji="0" lang="en-GB" sz="1600" b="1" i="0" u="none" strike="noStrike" kern="1200" cap="none" spc="0" normalizeH="0" baseline="0" noProof="0">
                <a:ln>
                  <a:noFill/>
                </a:ln>
                <a:solidFill>
                  <a:prstClr val="black"/>
                </a:solidFill>
                <a:effectLst/>
                <a:uLnTx/>
                <a:uFillTx/>
                <a:latin typeface="Century Gothic"/>
                <a:ea typeface="+mn-ea"/>
                <a:cs typeface="Segoe UI"/>
              </a:rPr>
              <a:t>Google Play Store</a:t>
            </a:r>
            <a:r>
              <a:rPr kumimoji="0" lang="en-GB" sz="1600" b="0" i="0" u="none" strike="noStrike" kern="1200" cap="none" spc="0" normalizeH="0" baseline="0" noProof="0">
                <a:ln>
                  <a:noFill/>
                </a:ln>
                <a:solidFill>
                  <a:prstClr val="black"/>
                </a:solidFill>
                <a:effectLst/>
                <a:uLnTx/>
                <a:uFillTx/>
                <a:latin typeface="Century Gothic"/>
                <a:ea typeface="+mn-ea"/>
                <a:cs typeface="Segoe UI"/>
              </a:rPr>
              <a:t> and provides a convenient way to manage important information about your child throughout their time at the academy.</a:t>
            </a:r>
            <a:endParaRPr kumimoji="0" lang="en-GB" sz="1600" b="0" i="0" u="none" strike="noStrike" kern="1200" cap="none" spc="0" normalizeH="0" baseline="0" noProof="0">
              <a:ln>
                <a:noFill/>
              </a:ln>
              <a:solidFill>
                <a:prstClr val="black"/>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1600" b="0" i="0" u="none" strike="noStrike" kern="1200" cap="none" spc="0" normalizeH="0" baseline="0" noProof="0">
              <a:ln>
                <a:noFill/>
              </a:ln>
              <a:solidFill>
                <a:prstClr val="black"/>
              </a:solidFill>
              <a:effectLst/>
              <a:uLnTx/>
              <a:uFillTx/>
              <a:latin typeface="Century Gothic"/>
              <a:ea typeface="Calibri"/>
              <a:cs typeface="Segoe UI"/>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400" b="0" i="0" u="none" strike="noStrike" kern="1200" cap="none" spc="0" normalizeH="0" baseline="0" noProof="0">
              <a:ln>
                <a:noFill/>
              </a:ln>
              <a:solidFill>
                <a:prstClr val="black"/>
              </a:solidFill>
              <a:effectLst/>
              <a:uLnTx/>
              <a:uFillTx/>
              <a:latin typeface="Century Gothic"/>
              <a:ea typeface="Calibri"/>
              <a:cs typeface="Segoe UI"/>
            </a:endParaRPr>
          </a:p>
        </p:txBody>
      </p:sp>
      <p:sp>
        <p:nvSpPr>
          <p:cNvPr id="5" name="Title 2">
            <a:extLst>
              <a:ext uri="{FF2B5EF4-FFF2-40B4-BE49-F238E27FC236}">
                <a16:creationId xmlns:a16="http://schemas.microsoft.com/office/drawing/2014/main" id="{6AAE0756-E6D8-0148-87C4-367F8013567D}"/>
              </a:ext>
            </a:extLst>
          </p:cNvPr>
          <p:cNvSpPr txBox="1">
            <a:spLocks/>
          </p:cNvSpPr>
          <p:nvPr/>
        </p:nvSpPr>
        <p:spPr>
          <a:xfrm>
            <a:off x="467544" y="260648"/>
            <a:ext cx="8064896" cy="720080"/>
          </a:xfrm>
          <a:prstGeom prst="rect">
            <a:avLst/>
          </a:prstGeom>
        </p:spPr>
        <p:txBody>
          <a:bodyPr lIns="91440" tIns="45720" rIns="91440" bIns="45720"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70C0"/>
                </a:solidFill>
                <a:effectLst/>
                <a:uLnTx/>
                <a:uFillTx/>
                <a:latin typeface="Century Gothic"/>
                <a:ea typeface="+mj-ea"/>
                <a:cs typeface="+mj-cs"/>
              </a:rPr>
              <a:t>Arbor</a:t>
            </a:r>
          </a:p>
        </p:txBody>
      </p:sp>
      <p:pic>
        <p:nvPicPr>
          <p:cNvPr id="2" name="Picture 1" descr="Arbor app parents">
            <a:extLst>
              <a:ext uri="{FF2B5EF4-FFF2-40B4-BE49-F238E27FC236}">
                <a16:creationId xmlns:a16="http://schemas.microsoft.com/office/drawing/2014/main" id="{2DD48E15-0C21-3888-7DFA-69F7124185B6}"/>
              </a:ext>
            </a:extLst>
          </p:cNvPr>
          <p:cNvPicPr>
            <a:picLocks noChangeAspect="1"/>
          </p:cNvPicPr>
          <p:nvPr/>
        </p:nvPicPr>
        <p:blipFill>
          <a:blip r:embed="rId2"/>
          <a:stretch>
            <a:fillRect/>
          </a:stretch>
        </p:blipFill>
        <p:spPr>
          <a:xfrm>
            <a:off x="4297588" y="2910342"/>
            <a:ext cx="4344308" cy="3250746"/>
          </a:xfrm>
          <a:prstGeom prst="rect">
            <a:avLst/>
          </a:prstGeom>
        </p:spPr>
      </p:pic>
      <p:sp>
        <p:nvSpPr>
          <p:cNvPr id="6" name="TextBox 5">
            <a:extLst>
              <a:ext uri="{FF2B5EF4-FFF2-40B4-BE49-F238E27FC236}">
                <a16:creationId xmlns:a16="http://schemas.microsoft.com/office/drawing/2014/main" id="{5395FC53-4060-0E68-5D44-39BEC91E7B25}"/>
              </a:ext>
            </a:extLst>
          </p:cNvPr>
          <p:cNvSpPr txBox="1"/>
          <p:nvPr/>
        </p:nvSpPr>
        <p:spPr>
          <a:xfrm>
            <a:off x="464457" y="3218543"/>
            <a:ext cx="458651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
              <a:buChar char="•"/>
              <a:tabLst/>
              <a:defRPr/>
            </a:pPr>
            <a:r>
              <a:rPr kumimoji="0" lang="en-GB" sz="1600" b="0" i="0" u="none" strike="noStrike" kern="1200" cap="none" spc="0" normalizeH="0" baseline="0" noProof="0">
                <a:ln>
                  <a:noFill/>
                </a:ln>
                <a:solidFill>
                  <a:srgbClr val="000000"/>
                </a:solidFill>
                <a:effectLst/>
                <a:uLnTx/>
                <a:uFillTx/>
                <a:latin typeface="Century Gothic"/>
                <a:ea typeface="Arial"/>
                <a:cs typeface="Arial"/>
              </a:rPr>
              <a:t>The Arbor Parent Portal and App gives you access to a range of features designed to make communication and administration easier including; </a:t>
            </a:r>
            <a:r>
              <a:rPr kumimoji="0" lang="en-US" sz="1600" b="0" i="0" u="none" strike="noStrike" kern="1200" cap="none" spc="0" normalizeH="0" baseline="0" noProof="0">
                <a:ln>
                  <a:noFill/>
                </a:ln>
                <a:solidFill>
                  <a:srgbClr val="000000"/>
                </a:solidFill>
                <a:effectLst/>
                <a:uLnTx/>
                <a:uFillTx/>
                <a:latin typeface="Century Gothic"/>
                <a:ea typeface="Arial"/>
                <a:cs typeface="Arial"/>
              </a:rPr>
              <a:t>​</a:t>
            </a: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
              <a:buChar char="•"/>
              <a:tabLst/>
              <a:defRPr/>
            </a:pPr>
            <a:r>
              <a:rPr kumimoji="0" lang="en-GB" sz="1600" b="1" i="0" u="none" strike="noStrike" kern="1200" cap="none" spc="0" normalizeH="0" baseline="0" noProof="0">
                <a:ln>
                  <a:noFill/>
                </a:ln>
                <a:solidFill>
                  <a:srgbClr val="000000"/>
                </a:solidFill>
                <a:effectLst/>
                <a:uLnTx/>
                <a:uFillTx/>
                <a:latin typeface="Century Gothic"/>
                <a:ea typeface="Arial"/>
                <a:cs typeface="Arial"/>
              </a:rPr>
              <a:t>Attendance</a:t>
            </a:r>
            <a:r>
              <a:rPr kumimoji="0" lang="en-US" sz="1600" b="1" i="0" u="none" strike="noStrike" kern="1200" cap="none" spc="0" normalizeH="0" baseline="0" noProof="0">
                <a:ln>
                  <a:noFill/>
                </a:ln>
                <a:solidFill>
                  <a:srgbClr val="000000"/>
                </a:solidFill>
                <a:effectLst/>
                <a:uLnTx/>
                <a:uFillTx/>
                <a:latin typeface="Century Gothic"/>
                <a:ea typeface="Arial"/>
                <a:cs typeface="Arial"/>
              </a:rPr>
              <a:t> ​</a:t>
            </a:r>
          </a:p>
          <a:p>
            <a:pPr marL="342900" marR="0" lvl="0" indent="-342900" algn="l" defTabSz="914400" rtl="0" eaLnBrk="1" fontAlgn="auto" latinLnBrk="0" hangingPunct="1">
              <a:lnSpc>
                <a:spcPct val="100000"/>
              </a:lnSpc>
              <a:spcBef>
                <a:spcPts val="0"/>
              </a:spcBef>
              <a:spcAft>
                <a:spcPts val="0"/>
              </a:spcAft>
              <a:buClrTx/>
              <a:buSzTx/>
              <a:buFont typeface=""/>
              <a:buChar char="•"/>
              <a:tabLst/>
              <a:defRPr/>
            </a:pPr>
            <a:r>
              <a:rPr kumimoji="0" lang="en-GB" sz="1600" b="1" i="0" u="none" strike="noStrike" kern="1200" cap="none" spc="0" normalizeH="0" baseline="0" noProof="0">
                <a:ln>
                  <a:noFill/>
                </a:ln>
                <a:solidFill>
                  <a:srgbClr val="000000"/>
                </a:solidFill>
                <a:effectLst/>
                <a:uLnTx/>
                <a:uFillTx/>
                <a:latin typeface="Century Gothic"/>
                <a:ea typeface="Arial"/>
                <a:cs typeface="Arial"/>
              </a:rPr>
              <a:t>Payments and Balances</a:t>
            </a:r>
            <a:r>
              <a:rPr kumimoji="0" lang="en-US" sz="1600" b="1" i="0" u="none" strike="noStrike" kern="1200" cap="none" spc="0" normalizeH="0" baseline="0" noProof="0">
                <a:ln>
                  <a:noFill/>
                </a:ln>
                <a:solidFill>
                  <a:srgbClr val="000000"/>
                </a:solidFill>
                <a:effectLst/>
                <a:uLnTx/>
                <a:uFillTx/>
                <a:latin typeface="Century Gothic"/>
                <a:ea typeface="Arial"/>
                <a:cs typeface="Arial"/>
              </a:rPr>
              <a:t> ​</a:t>
            </a:r>
          </a:p>
          <a:p>
            <a:pPr marL="342900" marR="0" lvl="0" indent="-342900" algn="l" defTabSz="914400" rtl="0" eaLnBrk="1" fontAlgn="auto" latinLnBrk="0" hangingPunct="1">
              <a:lnSpc>
                <a:spcPct val="100000"/>
              </a:lnSpc>
              <a:spcBef>
                <a:spcPts val="0"/>
              </a:spcBef>
              <a:spcAft>
                <a:spcPts val="0"/>
              </a:spcAft>
              <a:buClrTx/>
              <a:buSzTx/>
              <a:buFont typeface=""/>
              <a:buChar char="•"/>
              <a:tabLst/>
              <a:defRPr/>
            </a:pPr>
            <a:r>
              <a:rPr kumimoji="0" lang="en-GB" sz="1600" b="1" i="0" u="none" strike="noStrike" kern="1200" cap="none" spc="0" normalizeH="0" baseline="0" noProof="0">
                <a:ln>
                  <a:noFill/>
                </a:ln>
                <a:solidFill>
                  <a:srgbClr val="000000"/>
                </a:solidFill>
                <a:effectLst/>
                <a:uLnTx/>
                <a:uFillTx/>
                <a:latin typeface="Century Gothic"/>
                <a:ea typeface="Arial"/>
                <a:cs typeface="Arial"/>
              </a:rPr>
              <a:t>Student Information</a:t>
            </a:r>
            <a:r>
              <a:rPr kumimoji="0" lang="en-US" sz="1600" b="1" i="0" u="none" strike="noStrike" kern="1200" cap="none" spc="0" normalizeH="0" baseline="0" noProof="0">
                <a:ln>
                  <a:noFill/>
                </a:ln>
                <a:solidFill>
                  <a:srgbClr val="000000"/>
                </a:solidFill>
                <a:effectLst/>
                <a:uLnTx/>
                <a:uFillTx/>
                <a:latin typeface="Century Gothic"/>
                <a:ea typeface="Arial"/>
                <a:cs typeface="Arial"/>
              </a:rPr>
              <a:t> ​</a:t>
            </a:r>
          </a:p>
          <a:p>
            <a:pPr marL="342900" marR="0" lvl="0" indent="-342900" algn="l" defTabSz="914400" rtl="0" eaLnBrk="1" fontAlgn="auto" latinLnBrk="0" hangingPunct="1">
              <a:lnSpc>
                <a:spcPct val="100000"/>
              </a:lnSpc>
              <a:spcBef>
                <a:spcPts val="0"/>
              </a:spcBef>
              <a:spcAft>
                <a:spcPts val="0"/>
              </a:spcAft>
              <a:buClrTx/>
              <a:buSzTx/>
              <a:buFont typeface=""/>
              <a:buChar char="•"/>
              <a:tabLst/>
              <a:defRPr/>
            </a:pPr>
            <a:r>
              <a:rPr kumimoji="0" lang="en-GB" sz="1600" b="1" i="0" u="none" strike="noStrike" kern="1200" cap="none" spc="0" normalizeH="0" baseline="0" noProof="0">
                <a:ln>
                  <a:noFill/>
                </a:ln>
                <a:solidFill>
                  <a:srgbClr val="000000"/>
                </a:solidFill>
                <a:effectLst/>
                <a:uLnTx/>
                <a:uFillTx/>
                <a:latin typeface="Century Gothic"/>
                <a:ea typeface="Arial"/>
                <a:cs typeface="Arial"/>
              </a:rPr>
              <a:t>Communication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00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6CF278E-37FD-1642-83A8-5722115D6E79}"/>
              </a:ext>
            </a:extLst>
          </p:cNvPr>
          <p:cNvSpPr txBox="1">
            <a:spLocks noChangeArrowheads="1"/>
          </p:cNvSpPr>
          <p:nvPr/>
        </p:nvSpPr>
        <p:spPr>
          <a:xfrm>
            <a:off x="457200" y="1600201"/>
            <a:ext cx="8229600" cy="2836912"/>
          </a:xfrm>
          <a:prstGeom prst="rect">
            <a:avLst/>
          </a:prstGeom>
        </p:spPr>
        <p:txBody>
          <a:bodyPr lIns="91440" tIns="45720" rIns="91440" bIns="45720" anchor="t">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a:ln>
                  <a:noFill/>
                </a:ln>
                <a:solidFill>
                  <a:prstClr val="black"/>
                </a:solidFill>
                <a:effectLst/>
                <a:uLnTx/>
                <a:uFillTx/>
                <a:latin typeface="Century Gothic"/>
                <a:ea typeface="+mn-ea"/>
                <a:cs typeface="+mn-cs"/>
              </a:rPr>
              <a:t>By using the Arbor Parent Portal/App, parent/carers can update student account balances meaning there is no need to bring cash into the academy</a:t>
            </a:r>
            <a:endParaRPr kumimoji="0" lang="en-US" sz="3200" b="0" i="0" u="none" strike="noStrike" kern="1200" cap="none" spc="0" normalizeH="0" baseline="0" noProof="0">
              <a:ln>
                <a:noFill/>
              </a:ln>
              <a:solidFill>
                <a:prstClr val="black"/>
              </a:solidFill>
              <a:effectLst/>
              <a:uLnTx/>
              <a:uFillTx/>
              <a:latin typeface="Calibri"/>
              <a:ea typeface="Calibri"/>
              <a:cs typeface="Calibri"/>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a:ln>
                <a:noFill/>
              </a:ln>
              <a:solidFill>
                <a:prstClr val="black"/>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a:ln>
                  <a:noFill/>
                </a:ln>
                <a:solidFill>
                  <a:prstClr val="black"/>
                </a:solidFill>
                <a:effectLst/>
                <a:uLnTx/>
                <a:uFillTx/>
                <a:latin typeface="Century Gothic"/>
                <a:ea typeface="+mn-ea"/>
                <a:cs typeface="+mn-cs"/>
              </a:rPr>
              <a:t>However, those who wish to pay by cash can do so via the </a:t>
            </a:r>
            <a:r>
              <a:rPr kumimoji="0" lang="en-GB" sz="3200" b="0" i="0" u="none" strike="noStrike" kern="1200" cap="none" spc="0" normalizeH="0" baseline="0" noProof="0" err="1">
                <a:ln>
                  <a:noFill/>
                </a:ln>
                <a:solidFill>
                  <a:prstClr val="black"/>
                </a:solidFill>
                <a:effectLst/>
                <a:uLnTx/>
                <a:uFillTx/>
                <a:latin typeface="Century Gothic"/>
                <a:ea typeface="+mn-ea"/>
                <a:cs typeface="+mn-cs"/>
              </a:rPr>
              <a:t>revalve</a:t>
            </a:r>
            <a:r>
              <a:rPr kumimoji="0" lang="en-GB" sz="3200" b="0" i="0" u="none" strike="noStrike" kern="1200" cap="none" spc="0" normalizeH="0" baseline="0" noProof="0">
                <a:ln>
                  <a:noFill/>
                </a:ln>
                <a:solidFill>
                  <a:prstClr val="black"/>
                </a:solidFill>
                <a:effectLst/>
                <a:uLnTx/>
                <a:uFillTx/>
                <a:latin typeface="Century Gothic"/>
                <a:ea typeface="+mn-ea"/>
                <a:cs typeface="+mn-cs"/>
              </a:rPr>
              <a:t> machines in the Restaurant.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a:ln>
                <a:noFill/>
              </a:ln>
              <a:solidFill>
                <a:prstClr val="black"/>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a:ln>
                  <a:noFill/>
                </a:ln>
                <a:solidFill>
                  <a:prstClr val="black"/>
                </a:solidFill>
                <a:effectLst/>
                <a:uLnTx/>
                <a:uFillTx/>
                <a:latin typeface="Century Gothic"/>
                <a:ea typeface="+mn-ea"/>
                <a:cs typeface="+mn-cs"/>
              </a:rPr>
              <a:t>Additionally, pupils can use the 'finger' to add cash to the </a:t>
            </a:r>
            <a:r>
              <a:rPr kumimoji="0" lang="en-GB" sz="3200" b="0" i="0" u="none" strike="noStrike" kern="1200" cap="none" spc="0" normalizeH="0" baseline="0" noProof="0" err="1">
                <a:ln>
                  <a:noFill/>
                </a:ln>
                <a:solidFill>
                  <a:prstClr val="black"/>
                </a:solidFill>
                <a:effectLst/>
                <a:uLnTx/>
                <a:uFillTx/>
                <a:latin typeface="Century Gothic"/>
                <a:ea typeface="+mn-ea"/>
                <a:cs typeface="+mn-cs"/>
              </a:rPr>
              <a:t>revalve</a:t>
            </a:r>
            <a:r>
              <a:rPr kumimoji="0" lang="en-GB" sz="3200" b="0" i="0" u="none" strike="noStrike" kern="1200" cap="none" spc="0" normalizeH="0" baseline="0" noProof="0">
                <a:ln>
                  <a:noFill/>
                </a:ln>
                <a:solidFill>
                  <a:prstClr val="black"/>
                </a:solidFill>
                <a:effectLst/>
                <a:uLnTx/>
                <a:uFillTx/>
                <a:latin typeface="Century Gothic"/>
                <a:ea typeface="+mn-ea"/>
                <a:cs typeface="+mn-cs"/>
              </a:rPr>
              <a:t> machines or pay for items at the till.</a:t>
            </a:r>
          </a:p>
        </p:txBody>
      </p:sp>
      <p:sp>
        <p:nvSpPr>
          <p:cNvPr id="3" name="Rectangle 2">
            <a:extLst>
              <a:ext uri="{FF2B5EF4-FFF2-40B4-BE49-F238E27FC236}">
                <a16:creationId xmlns:a16="http://schemas.microsoft.com/office/drawing/2014/main" id="{20CA5E42-0EE5-9948-BF44-AC4A23758381}"/>
              </a:ext>
            </a:extLst>
          </p:cNvPr>
          <p:cNvSpPr txBox="1">
            <a:spLocks noChangeArrowheads="1"/>
          </p:cNvSpPr>
          <p:nvPr/>
        </p:nvSpPr>
        <p:spPr>
          <a:xfrm>
            <a:off x="467544" y="260648"/>
            <a:ext cx="7848872" cy="1143000"/>
          </a:xfrm>
          <a:prstGeom prst="rect">
            <a:avLst/>
          </a:prstGeom>
        </p:spPr>
        <p:txBody>
          <a:bodyPr lIns="91440" tIns="45720" rIns="91440" bIns="45720"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70C0"/>
                </a:solidFill>
                <a:effectLst/>
                <a:uLnTx/>
                <a:uFillTx/>
                <a:latin typeface="Century Gothic"/>
                <a:ea typeface="+mj-ea"/>
                <a:cs typeface="+mj-cs"/>
              </a:rPr>
              <a:t>Biometric system and Arbor Pay</a:t>
            </a:r>
            <a:br>
              <a:rPr kumimoji="0" lang="en-GB" sz="3200" b="1" i="0" u="none" strike="noStrike" kern="1200" cap="none" spc="0" normalizeH="0" baseline="0" noProof="0">
                <a:ln>
                  <a:noFill/>
                </a:ln>
                <a:solidFill>
                  <a:prstClr val="black"/>
                </a:solidFill>
                <a:effectLst/>
                <a:uLnTx/>
                <a:uFillTx/>
                <a:latin typeface="Century Gothic" pitchFamily="34" charset="0"/>
                <a:ea typeface="+mj-ea"/>
                <a:cs typeface="+mj-cs"/>
              </a:rPr>
            </a:br>
            <a:endParaRPr kumimoji="0" lang="en-GB" sz="3200" b="1" i="0" u="none" strike="noStrike" kern="1200" cap="none" spc="0" normalizeH="0" baseline="0" noProof="0">
              <a:ln>
                <a:noFill/>
              </a:ln>
              <a:solidFill>
                <a:prstClr val="black"/>
              </a:solidFill>
              <a:effectLst/>
              <a:uLnTx/>
              <a:uFillTx/>
              <a:latin typeface="Century Gothic" pitchFamily="34" charset="0"/>
              <a:ea typeface="+mj-ea"/>
              <a:cs typeface="+mj-cs"/>
            </a:endParaRPr>
          </a:p>
        </p:txBody>
      </p:sp>
    </p:spTree>
    <p:extLst>
      <p:ext uri="{BB962C8B-B14F-4D97-AF65-F5344CB8AC3E}">
        <p14:creationId xmlns:p14="http://schemas.microsoft.com/office/powerpoint/2010/main" val="2624057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E4B127-7149-3B43-5543-D2C94F4F3DB0}"/>
              </a:ext>
            </a:extLst>
          </p:cNvPr>
          <p:cNvSpPr txBox="1"/>
          <p:nvPr/>
        </p:nvSpPr>
        <p:spPr>
          <a:xfrm>
            <a:off x="710214" y="1030562"/>
            <a:ext cx="7679184" cy="2862322"/>
          </a:xfrm>
          <a:prstGeom prst="rect">
            <a:avLst/>
          </a:prstGeom>
          <a:noFill/>
        </p:spPr>
        <p:txBody>
          <a:bodyPr wrap="square">
            <a:spAutoFit/>
          </a:bodyPr>
          <a:lstStyle/>
          <a:p>
            <a:r>
              <a:rPr lang="en-GB" b="1"/>
              <a:t>                               </a:t>
            </a:r>
            <a:r>
              <a:rPr lang="en-GB" b="1" u="sng"/>
              <a:t>Online Admission forms</a:t>
            </a:r>
          </a:p>
          <a:p>
            <a:endParaRPr lang="en-GB"/>
          </a:p>
          <a:p>
            <a:r>
              <a:rPr lang="en-GB"/>
              <a:t>To date we are 99 admissions forms outstanding</a:t>
            </a:r>
          </a:p>
          <a:p>
            <a:r>
              <a:rPr lang="en-GB"/>
              <a:t> </a:t>
            </a:r>
          </a:p>
          <a:p>
            <a:endParaRPr lang="en-GB"/>
          </a:p>
          <a:p>
            <a:r>
              <a:rPr lang="en-GB"/>
              <a:t>The admission forms need to be completed as a matter of urgency. We need these forms to be completed prior to students starting.</a:t>
            </a:r>
          </a:p>
          <a:p>
            <a:endParaRPr lang="en-GB"/>
          </a:p>
          <a:p>
            <a:r>
              <a:rPr lang="en-GB"/>
              <a:t>This evening, we have staff in B9 on hand to help parents complete the forms this evening.</a:t>
            </a:r>
          </a:p>
        </p:txBody>
      </p:sp>
    </p:spTree>
    <p:extLst>
      <p:ext uri="{BB962C8B-B14F-4D97-AF65-F5344CB8AC3E}">
        <p14:creationId xmlns:p14="http://schemas.microsoft.com/office/powerpoint/2010/main" val="1950461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DCB16-C3D7-57F2-1CC7-0885E12D850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FEFE63-D86C-D273-F38C-6DED3E8ED247}"/>
              </a:ext>
            </a:extLst>
          </p:cNvPr>
          <p:cNvSpPr/>
          <p:nvPr/>
        </p:nvSpPr>
        <p:spPr>
          <a:xfrm>
            <a:off x="2687844" y="396151"/>
            <a:ext cx="3369962"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Rank Order</a:t>
            </a:r>
          </a:p>
        </p:txBody>
      </p:sp>
      <p:sp>
        <p:nvSpPr>
          <p:cNvPr id="3" name="TextBox 2">
            <a:extLst>
              <a:ext uri="{FF2B5EF4-FFF2-40B4-BE49-F238E27FC236}">
                <a16:creationId xmlns:a16="http://schemas.microsoft.com/office/drawing/2014/main" id="{103BDEA5-F811-1B11-316F-5CFEF94E109D}"/>
              </a:ext>
            </a:extLst>
          </p:cNvPr>
          <p:cNvSpPr txBox="1"/>
          <p:nvPr/>
        </p:nvSpPr>
        <p:spPr>
          <a:xfrm>
            <a:off x="1060174" y="1749287"/>
            <a:ext cx="7480852" cy="2585323"/>
          </a:xfrm>
          <a:prstGeom prst="rect">
            <a:avLst/>
          </a:prstGeom>
          <a:noFill/>
        </p:spPr>
        <p:txBody>
          <a:bodyPr wrap="square" rtlCol="0">
            <a:spAutoFit/>
          </a:bodyPr>
          <a:lstStyle/>
          <a:p>
            <a:r>
              <a:rPr lang="en-GB"/>
              <a:t>This is an initiative that was launched this year – most successful schools do this</a:t>
            </a:r>
          </a:p>
          <a:p>
            <a:endParaRPr lang="en-GB"/>
          </a:p>
          <a:p>
            <a:r>
              <a:rPr lang="en-GB"/>
              <a:t>It is anonymous (other than celebrating the top performers).  The only way anyone can see your pupils performance is if they share their unique code</a:t>
            </a:r>
          </a:p>
          <a:p>
            <a:endParaRPr lang="en-GB"/>
          </a:p>
          <a:p>
            <a:r>
              <a:rPr lang="en-GB"/>
              <a:t>There is a </a:t>
            </a:r>
            <a:r>
              <a:rPr lang="en-GB" b="1"/>
              <a:t>Half termly reveal </a:t>
            </a:r>
            <a:r>
              <a:rPr lang="en-GB"/>
              <a:t>for attendance, behaviour ratio, homework completion – all things that are in control of the student/family</a:t>
            </a:r>
          </a:p>
          <a:p>
            <a:endParaRPr lang="en-GB"/>
          </a:p>
        </p:txBody>
      </p:sp>
      <p:sp>
        <p:nvSpPr>
          <p:cNvPr id="4" name="TextBox 3">
            <a:extLst>
              <a:ext uri="{FF2B5EF4-FFF2-40B4-BE49-F238E27FC236}">
                <a16:creationId xmlns:a16="http://schemas.microsoft.com/office/drawing/2014/main" id="{8383A21C-23C5-8329-723C-F3B44838F488}"/>
              </a:ext>
            </a:extLst>
          </p:cNvPr>
          <p:cNvSpPr txBox="1"/>
          <p:nvPr/>
        </p:nvSpPr>
        <p:spPr>
          <a:xfrm>
            <a:off x="1018998" y="4397828"/>
            <a:ext cx="7522028" cy="1477328"/>
          </a:xfrm>
          <a:prstGeom prst="rect">
            <a:avLst/>
          </a:prstGeom>
          <a:noFill/>
        </p:spPr>
        <p:txBody>
          <a:bodyPr wrap="square" rtlCol="0">
            <a:spAutoFit/>
          </a:bodyPr>
          <a:lstStyle/>
          <a:p>
            <a:r>
              <a:rPr lang="en-GB" b="1"/>
              <a:t>Half yearly reveal </a:t>
            </a:r>
            <a:r>
              <a:rPr lang="en-GB"/>
              <a:t>– academic performance is added (weighted against the monthly). </a:t>
            </a:r>
          </a:p>
          <a:p>
            <a:endParaRPr lang="en-GB"/>
          </a:p>
          <a:p>
            <a:r>
              <a:rPr lang="en-GB"/>
              <a:t>By doing this, we can really focus in on the area of development for the child</a:t>
            </a:r>
          </a:p>
          <a:p>
            <a:endParaRPr lang="en-GB"/>
          </a:p>
        </p:txBody>
      </p:sp>
    </p:spTree>
    <p:extLst>
      <p:ext uri="{BB962C8B-B14F-4D97-AF65-F5344CB8AC3E}">
        <p14:creationId xmlns:p14="http://schemas.microsoft.com/office/powerpoint/2010/main" val="211322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C71CF-675C-E1D1-0D4D-5A25883D9E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248C2D-D8DC-FB80-9AFA-60D7CDF26432}"/>
              </a:ext>
            </a:extLst>
          </p:cNvPr>
          <p:cNvSpPr/>
          <p:nvPr/>
        </p:nvSpPr>
        <p:spPr>
          <a:xfrm>
            <a:off x="2687844" y="396151"/>
            <a:ext cx="3369962"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Rank Order</a:t>
            </a:r>
          </a:p>
        </p:txBody>
      </p:sp>
      <p:sp>
        <p:nvSpPr>
          <p:cNvPr id="4" name="TextBox 3">
            <a:extLst>
              <a:ext uri="{FF2B5EF4-FFF2-40B4-BE49-F238E27FC236}">
                <a16:creationId xmlns:a16="http://schemas.microsoft.com/office/drawing/2014/main" id="{CE634958-8EB4-ECEB-2D3B-A48FBD365CB0}"/>
              </a:ext>
            </a:extLst>
          </p:cNvPr>
          <p:cNvSpPr txBox="1"/>
          <p:nvPr/>
        </p:nvSpPr>
        <p:spPr>
          <a:xfrm>
            <a:off x="810986" y="1502229"/>
            <a:ext cx="7522028" cy="4524315"/>
          </a:xfrm>
          <a:prstGeom prst="rect">
            <a:avLst/>
          </a:prstGeom>
          <a:noFill/>
        </p:spPr>
        <p:txBody>
          <a:bodyPr wrap="square" rtlCol="0">
            <a:spAutoFit/>
          </a:bodyPr>
          <a:lstStyle/>
          <a:p>
            <a:r>
              <a:rPr lang="en-GB"/>
              <a:t>One of our CORE values is ‘</a:t>
            </a:r>
            <a:r>
              <a:rPr lang="en-GB" b="1"/>
              <a:t>Resilience’. </a:t>
            </a:r>
            <a:r>
              <a:rPr lang="en-GB"/>
              <a:t>Our pupils need to be aware that they will and already are being ‘ranked’ in numerous ways in their lives:</a:t>
            </a:r>
          </a:p>
          <a:p>
            <a:pPr marL="285750" indent="-285750">
              <a:buFontTx/>
              <a:buChar char="-"/>
            </a:pPr>
            <a:r>
              <a:rPr lang="en-GB"/>
              <a:t>whether this be in a college application</a:t>
            </a:r>
          </a:p>
          <a:p>
            <a:pPr marL="285750" indent="-285750">
              <a:buFontTx/>
              <a:buChar char="-"/>
            </a:pPr>
            <a:r>
              <a:rPr lang="en-GB"/>
              <a:t>Job interview</a:t>
            </a:r>
          </a:p>
          <a:p>
            <a:pPr marL="285750" indent="-285750">
              <a:buFontTx/>
              <a:buChar char="-"/>
            </a:pPr>
            <a:r>
              <a:rPr lang="en-GB"/>
              <a:t>Playing for a sports team </a:t>
            </a:r>
          </a:p>
          <a:p>
            <a:pPr marL="285750" indent="-285750">
              <a:buFontTx/>
              <a:buChar char="-"/>
            </a:pPr>
            <a:r>
              <a:rPr lang="en-GB"/>
              <a:t>Or more recently on how they did in their SATS</a:t>
            </a:r>
          </a:p>
          <a:p>
            <a:endParaRPr lang="en-GB"/>
          </a:p>
          <a:p>
            <a:endParaRPr lang="en-GB"/>
          </a:p>
          <a:p>
            <a:endParaRPr lang="en-GB"/>
          </a:p>
          <a:p>
            <a:r>
              <a:rPr lang="en-GB"/>
              <a:t>I appreciate that some of you may not be in favour of this. If this is the case, you can opt out of this process and your child’s unique code will not be displayed.  To do this, you need to contact us via the email below stating your </a:t>
            </a:r>
            <a:r>
              <a:rPr lang="en-GB" err="1"/>
              <a:t>childs</a:t>
            </a:r>
            <a:r>
              <a:rPr lang="en-GB"/>
              <a:t> name and DOB. </a:t>
            </a:r>
          </a:p>
          <a:p>
            <a:endParaRPr lang="en-GB"/>
          </a:p>
          <a:p>
            <a:r>
              <a:rPr lang="en-GB"/>
              <a:t>                                             rankorder@oswba.co.uk</a:t>
            </a:r>
          </a:p>
          <a:p>
            <a:endParaRPr lang="en-GB"/>
          </a:p>
        </p:txBody>
      </p:sp>
    </p:spTree>
    <p:extLst>
      <p:ext uri="{BB962C8B-B14F-4D97-AF65-F5344CB8AC3E}">
        <p14:creationId xmlns:p14="http://schemas.microsoft.com/office/powerpoint/2010/main" val="2355744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33DA5C-CF47-D5DD-BA80-C4CAA54F2F01}"/>
              </a:ext>
            </a:extLst>
          </p:cNvPr>
          <p:cNvPicPr>
            <a:picLocks noChangeAspect="1"/>
          </p:cNvPicPr>
          <p:nvPr/>
        </p:nvPicPr>
        <p:blipFill>
          <a:blip r:embed="rId2"/>
          <a:stretch>
            <a:fillRect/>
          </a:stretch>
        </p:blipFill>
        <p:spPr>
          <a:xfrm>
            <a:off x="1212813" y="759548"/>
            <a:ext cx="6718374" cy="4480948"/>
          </a:xfrm>
          <a:prstGeom prst="rect">
            <a:avLst/>
          </a:prstGeom>
        </p:spPr>
      </p:pic>
    </p:spTree>
    <p:extLst>
      <p:ext uri="{BB962C8B-B14F-4D97-AF65-F5344CB8AC3E}">
        <p14:creationId xmlns:p14="http://schemas.microsoft.com/office/powerpoint/2010/main" val="2868778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50244068-7C73-7D41-BB36-3A83BB4CC95A}"/>
              </a:ext>
            </a:extLst>
          </p:cNvPr>
          <p:cNvSpPr txBox="1">
            <a:spLocks/>
          </p:cNvSpPr>
          <p:nvPr/>
        </p:nvSpPr>
        <p:spPr>
          <a:xfrm>
            <a:off x="287524" y="-171400"/>
            <a:ext cx="8496944" cy="5760639"/>
          </a:xfrm>
          <a:prstGeom prst="rect">
            <a:avLst/>
          </a:prstGeom>
        </p:spPr>
        <p:txBody>
          <a:bodyPr lIns="91440" tIns="45720" rIns="91440" bIns="45720" anchor="t">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 typeface="Arial" pitchFamily="34" charset="0"/>
              <a:buNone/>
            </a:pPr>
            <a:endParaRPr lang="en-US" sz="4000">
              <a:solidFill>
                <a:srgbClr val="7030A0"/>
              </a:solidFill>
            </a:endParaRPr>
          </a:p>
          <a:p>
            <a:pPr algn="ctr">
              <a:lnSpc>
                <a:spcPct val="90000"/>
              </a:lnSpc>
              <a:buFont typeface="Arial" pitchFamily="34" charset="0"/>
              <a:buNone/>
            </a:pPr>
            <a:r>
              <a:rPr lang="en-GB" sz="4000" b="1">
                <a:solidFill>
                  <a:srgbClr val="0070C0"/>
                </a:solidFill>
                <a:latin typeface="Century Gothic"/>
              </a:rPr>
              <a:t>Thank you for listening</a:t>
            </a:r>
          </a:p>
          <a:p>
            <a:pPr algn="ctr">
              <a:lnSpc>
                <a:spcPct val="90000"/>
              </a:lnSpc>
              <a:buFont typeface="Arial" pitchFamily="34" charset="0"/>
              <a:buNone/>
            </a:pPr>
            <a:endParaRPr lang="en-GB" sz="4000" b="1">
              <a:solidFill>
                <a:srgbClr val="0070C0"/>
              </a:solidFill>
              <a:latin typeface="Century Gothic" pitchFamily="34" charset="0"/>
            </a:endParaRPr>
          </a:p>
          <a:p>
            <a:pPr algn="ctr">
              <a:lnSpc>
                <a:spcPct val="90000"/>
              </a:lnSpc>
              <a:buNone/>
            </a:pPr>
            <a:r>
              <a:rPr lang="en-GB" sz="4000" b="1">
                <a:solidFill>
                  <a:srgbClr val="0070C0"/>
                </a:solidFill>
                <a:latin typeface="Century Gothic"/>
              </a:rPr>
              <a:t>Have a wonderful and safe  summer!</a:t>
            </a:r>
          </a:p>
          <a:p>
            <a:pPr algn="ctr">
              <a:lnSpc>
                <a:spcPct val="90000"/>
              </a:lnSpc>
              <a:buFont typeface="Arial" pitchFamily="34" charset="0"/>
              <a:buNone/>
            </a:pPr>
            <a:endParaRPr lang="en-GB" sz="4000" b="1">
              <a:solidFill>
                <a:srgbClr val="0070C0"/>
              </a:solidFill>
              <a:latin typeface="Century Gothic" pitchFamily="34" charset="0"/>
            </a:endParaRPr>
          </a:p>
          <a:p>
            <a:pPr algn="ctr">
              <a:lnSpc>
                <a:spcPct val="90000"/>
              </a:lnSpc>
              <a:buFont typeface="Arial" pitchFamily="34" charset="0"/>
              <a:buNone/>
            </a:pPr>
            <a:endParaRPr lang="en-GB" sz="4000" b="1">
              <a:solidFill>
                <a:srgbClr val="0070C0"/>
              </a:solidFill>
              <a:latin typeface="Century Gothic" pitchFamily="34" charset="0"/>
            </a:endParaRPr>
          </a:p>
          <a:p>
            <a:pPr algn="ctr">
              <a:lnSpc>
                <a:spcPct val="90000"/>
              </a:lnSpc>
              <a:buNone/>
            </a:pPr>
            <a:r>
              <a:rPr lang="en-GB" sz="4000" b="1">
                <a:latin typeface="Century Gothic"/>
              </a:rPr>
              <a:t>First day back for Year 7 </a:t>
            </a:r>
            <a:endParaRPr lang="en-GB" sz="4000" b="1">
              <a:latin typeface="Century Gothic" pitchFamily="34" charset="0"/>
            </a:endParaRPr>
          </a:p>
          <a:p>
            <a:pPr algn="ctr">
              <a:lnSpc>
                <a:spcPct val="90000"/>
              </a:lnSpc>
              <a:buFont typeface="Arial" pitchFamily="34" charset="0"/>
              <a:buNone/>
            </a:pPr>
            <a:endParaRPr lang="en-GB" sz="1100" b="1">
              <a:latin typeface="Century Gothic" pitchFamily="34" charset="0"/>
            </a:endParaRPr>
          </a:p>
          <a:p>
            <a:pPr algn="ctr">
              <a:lnSpc>
                <a:spcPct val="90000"/>
              </a:lnSpc>
              <a:buNone/>
            </a:pPr>
            <a:r>
              <a:rPr lang="en-GB" sz="3600" b="1">
                <a:latin typeface="Century Gothic"/>
              </a:rPr>
              <a:t>Wednesday 2nd September 2026</a:t>
            </a:r>
          </a:p>
          <a:p>
            <a:pPr algn="ctr">
              <a:lnSpc>
                <a:spcPct val="90000"/>
              </a:lnSpc>
              <a:buNone/>
            </a:pPr>
            <a:r>
              <a:rPr lang="en-GB" sz="3600" b="1">
                <a:latin typeface="Century Gothic"/>
              </a:rPr>
              <a:t>Arrival - 0820</a:t>
            </a:r>
            <a:endParaRPr lang="en-US">
              <a:latin typeface="Century Gothic"/>
            </a:endParaRPr>
          </a:p>
        </p:txBody>
      </p:sp>
    </p:spTree>
    <p:extLst>
      <p:ext uri="{BB962C8B-B14F-4D97-AF65-F5344CB8AC3E}">
        <p14:creationId xmlns:p14="http://schemas.microsoft.com/office/powerpoint/2010/main" val="1924471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F3CB39-4973-6A49-9DF6-1DE92AA9D682}"/>
              </a:ext>
            </a:extLst>
          </p:cNvPr>
          <p:cNvSpPr txBox="1">
            <a:spLocks noChangeArrowheads="1"/>
          </p:cNvSpPr>
          <p:nvPr/>
        </p:nvSpPr>
        <p:spPr>
          <a:xfrm>
            <a:off x="535833" y="317317"/>
            <a:ext cx="8064896" cy="5585541"/>
          </a:xfrm>
          <a:prstGeom prst="rect">
            <a:avLst/>
          </a:prstGeom>
        </p:spPr>
        <p:txBody>
          <a:bodyPr lIns="91440" tIns="45720" rIns="91440" bIns="4572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2800" b="1">
                <a:latin typeface="Century Gothic"/>
              </a:rPr>
              <a:t>Please take one of our heritage books that shows the history of SWB Academy.</a:t>
            </a:r>
          </a:p>
          <a:p>
            <a:pPr>
              <a:defRPr/>
            </a:pPr>
            <a:endParaRPr lang="en-GB" sz="2800" b="1">
              <a:latin typeface="Century Gothic"/>
            </a:endParaRPr>
          </a:p>
          <a:p>
            <a:pPr>
              <a:defRPr/>
            </a:pPr>
            <a:endParaRPr lang="en-GB" sz="2800" b="1">
              <a:latin typeface="Century Gothic"/>
            </a:endParaRPr>
          </a:p>
          <a:p>
            <a:pPr>
              <a:defRPr/>
            </a:pPr>
            <a:endParaRPr lang="en-GB" sz="2800" b="1">
              <a:latin typeface="Century Gothic"/>
            </a:endParaRPr>
          </a:p>
          <a:p>
            <a:pPr>
              <a:defRPr/>
            </a:pPr>
            <a:endParaRPr lang="en-GB" sz="2800" b="1">
              <a:latin typeface="Century Gothic"/>
            </a:endParaRPr>
          </a:p>
          <a:p>
            <a:pPr>
              <a:defRPr/>
            </a:pPr>
            <a:endParaRPr lang="en-GB" sz="2800" b="1">
              <a:latin typeface="Century Gothic"/>
            </a:endParaRPr>
          </a:p>
          <a:p>
            <a:pPr>
              <a:defRPr/>
            </a:pPr>
            <a:endParaRPr lang="en-GB" sz="2800" b="1">
              <a:latin typeface="Century Gothic"/>
            </a:endParaRPr>
          </a:p>
          <a:p>
            <a:pPr>
              <a:defRPr/>
            </a:pPr>
            <a:endParaRPr lang="en-GB" sz="2800" b="1">
              <a:latin typeface="Century Gothic"/>
            </a:endParaRPr>
          </a:p>
          <a:p>
            <a:pPr>
              <a:defRPr/>
            </a:pPr>
            <a:endParaRPr lang="en-GB" sz="2800" b="1">
              <a:latin typeface="Century Gothic"/>
            </a:endParaRPr>
          </a:p>
          <a:p>
            <a:pPr>
              <a:defRPr/>
            </a:pPr>
            <a:endParaRPr lang="en-GB" sz="2800" b="1">
              <a:latin typeface="Century Gothic"/>
            </a:endParaRPr>
          </a:p>
          <a:p>
            <a:pPr>
              <a:defRPr/>
            </a:pPr>
            <a:endParaRPr lang="en-GB" sz="2800" b="1">
              <a:latin typeface="Century Gothic"/>
            </a:endParaRPr>
          </a:p>
          <a:p>
            <a:pPr>
              <a:defRPr/>
            </a:pPr>
            <a:r>
              <a:rPr lang="en-GB" sz="2800" b="1">
                <a:latin typeface="Century Gothic"/>
              </a:rPr>
              <a:t>They can be collected from the table next to the uniform on Brindley Floor</a:t>
            </a:r>
          </a:p>
        </p:txBody>
      </p:sp>
      <p:pic>
        <p:nvPicPr>
          <p:cNvPr id="4" name="Picture 3">
            <a:extLst>
              <a:ext uri="{FF2B5EF4-FFF2-40B4-BE49-F238E27FC236}">
                <a16:creationId xmlns:a16="http://schemas.microsoft.com/office/drawing/2014/main" id="{C0092BD5-27F5-FAC5-0321-0E652B88129B}"/>
              </a:ext>
            </a:extLst>
          </p:cNvPr>
          <p:cNvPicPr>
            <a:picLocks noChangeAspect="1"/>
          </p:cNvPicPr>
          <p:nvPr/>
        </p:nvPicPr>
        <p:blipFill>
          <a:blip r:embed="rId2"/>
          <a:stretch>
            <a:fillRect/>
          </a:stretch>
        </p:blipFill>
        <p:spPr>
          <a:xfrm>
            <a:off x="3323258" y="1317179"/>
            <a:ext cx="2742564" cy="3092152"/>
          </a:xfrm>
          <a:prstGeom prst="rect">
            <a:avLst/>
          </a:prstGeom>
        </p:spPr>
      </p:pic>
    </p:spTree>
    <p:extLst>
      <p:ext uri="{BB962C8B-B14F-4D97-AF65-F5344CB8AC3E}">
        <p14:creationId xmlns:p14="http://schemas.microsoft.com/office/powerpoint/2010/main" val="75228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4A8EB-2F2E-5306-09BE-97D037AD512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DC87B01-9F2F-B76B-2045-6AFB293E7B13}"/>
              </a:ext>
            </a:extLst>
          </p:cNvPr>
          <p:cNvSpPr txBox="1">
            <a:spLocks noChangeArrowheads="1"/>
          </p:cNvSpPr>
          <p:nvPr/>
        </p:nvSpPr>
        <p:spPr>
          <a:xfrm>
            <a:off x="535833" y="317317"/>
            <a:ext cx="8064896" cy="5585541"/>
          </a:xfrm>
          <a:prstGeom prst="rect">
            <a:avLst/>
          </a:prstGeom>
        </p:spPr>
        <p:txBody>
          <a:bodyPr lIns="91440" tIns="45720" rIns="91440" bIns="4572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2800" b="1" u="sng">
                <a:latin typeface="Century Gothic"/>
              </a:rPr>
              <a:t>Key Personnel</a:t>
            </a:r>
          </a:p>
          <a:p>
            <a:pPr>
              <a:defRPr/>
            </a:pPr>
            <a:endParaRPr lang="en-GB" sz="2800" b="1">
              <a:latin typeface="Century Gothic"/>
            </a:endParaRPr>
          </a:p>
          <a:p>
            <a:pPr>
              <a:defRPr/>
            </a:pPr>
            <a:r>
              <a:rPr lang="en-GB" sz="2800" b="1">
                <a:latin typeface="Century Gothic"/>
              </a:rPr>
              <a:t>Mr Morgan – Assistant Principal</a:t>
            </a:r>
          </a:p>
          <a:p>
            <a:pPr>
              <a:defRPr/>
            </a:pPr>
            <a:endParaRPr lang="en-GB" sz="2800" b="1">
              <a:latin typeface="Century Gothic"/>
            </a:endParaRPr>
          </a:p>
          <a:p>
            <a:pPr>
              <a:defRPr/>
            </a:pPr>
            <a:r>
              <a:rPr lang="en-GB" sz="2800" b="1">
                <a:latin typeface="Century Gothic"/>
              </a:rPr>
              <a:t>Mrs Sira – Director of year 7 (academic lead)</a:t>
            </a:r>
          </a:p>
          <a:p>
            <a:pPr>
              <a:defRPr/>
            </a:pPr>
            <a:endParaRPr lang="en-GB" sz="2800" b="1">
              <a:latin typeface="Century Gothic"/>
            </a:endParaRPr>
          </a:p>
          <a:p>
            <a:pPr>
              <a:defRPr/>
            </a:pPr>
            <a:r>
              <a:rPr lang="en-GB" sz="2800" b="1">
                <a:latin typeface="Century Gothic"/>
              </a:rPr>
              <a:t>Mrs Blakeman – Pastoral support</a:t>
            </a:r>
          </a:p>
          <a:p>
            <a:pPr>
              <a:defRPr/>
            </a:pPr>
            <a:endParaRPr lang="en-GB" sz="2800" b="1">
              <a:latin typeface="Century Gothic"/>
            </a:endParaRPr>
          </a:p>
          <a:p>
            <a:pPr>
              <a:defRPr/>
            </a:pPr>
            <a:r>
              <a:rPr lang="en-GB" sz="2800" b="1">
                <a:latin typeface="Century Gothic"/>
              </a:rPr>
              <a:t>Miss Kiely - SENDCO</a:t>
            </a:r>
          </a:p>
          <a:p>
            <a:pPr>
              <a:defRPr/>
            </a:pPr>
            <a:endParaRPr lang="en-GB" sz="2800" b="1">
              <a:latin typeface="Century Gothic"/>
            </a:endParaRPr>
          </a:p>
          <a:p>
            <a:pPr>
              <a:defRPr/>
            </a:pPr>
            <a:endParaRPr lang="en-GB" sz="2800" b="1">
              <a:latin typeface="Century Gothic"/>
            </a:endParaRPr>
          </a:p>
          <a:p>
            <a:pPr>
              <a:defRPr/>
            </a:pPr>
            <a:endParaRPr lang="en-GB" sz="2800" b="1">
              <a:latin typeface="Century Gothic"/>
            </a:endParaRPr>
          </a:p>
          <a:p>
            <a:pPr>
              <a:defRPr/>
            </a:pPr>
            <a:endParaRPr lang="en-GB" sz="2800" b="1">
              <a:latin typeface="Century Gothic"/>
            </a:endParaRPr>
          </a:p>
          <a:p>
            <a:pPr>
              <a:defRPr/>
            </a:pPr>
            <a:endParaRPr lang="en-GB" sz="2800" b="1">
              <a:latin typeface="Century Gothic"/>
            </a:endParaRPr>
          </a:p>
          <a:p>
            <a:pPr>
              <a:defRPr/>
            </a:pPr>
            <a:endParaRPr lang="en-GB" sz="2800" b="1">
              <a:latin typeface="Century Gothic"/>
            </a:endParaRPr>
          </a:p>
          <a:p>
            <a:pPr>
              <a:defRPr/>
            </a:pPr>
            <a:endParaRPr lang="en-GB" sz="2800" b="1">
              <a:latin typeface="Century Gothic"/>
            </a:endParaRPr>
          </a:p>
          <a:p>
            <a:pPr>
              <a:defRPr/>
            </a:pPr>
            <a:endParaRPr lang="en-GB" sz="2800" b="1">
              <a:latin typeface="Century Gothic"/>
            </a:endParaRPr>
          </a:p>
        </p:txBody>
      </p:sp>
    </p:spTree>
    <p:extLst>
      <p:ext uri="{BB962C8B-B14F-4D97-AF65-F5344CB8AC3E}">
        <p14:creationId xmlns:p14="http://schemas.microsoft.com/office/powerpoint/2010/main" val="841282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85C3CC-E25D-A079-BDD6-45DC72D02F36}"/>
              </a:ext>
            </a:extLst>
          </p:cNvPr>
          <p:cNvSpPr txBox="1"/>
          <p:nvPr/>
        </p:nvSpPr>
        <p:spPr>
          <a:xfrm>
            <a:off x="978408" y="859536"/>
            <a:ext cx="7196328" cy="4862870"/>
          </a:xfrm>
          <a:prstGeom prst="rect">
            <a:avLst/>
          </a:prstGeom>
          <a:noFill/>
        </p:spPr>
        <p:txBody>
          <a:bodyPr wrap="square" rtlCol="0">
            <a:spAutoFit/>
          </a:bodyPr>
          <a:lstStyle/>
          <a:p>
            <a:r>
              <a:rPr lang="en-GB" sz="4000" b="1"/>
              <a:t>348 pupils</a:t>
            </a:r>
            <a:r>
              <a:rPr lang="en-GB" b="1"/>
              <a:t> (459 in total) wanted to be sat here in September, but you are the 230 who have got a place.  </a:t>
            </a:r>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a:p>
            <a:endParaRPr lang="en-GB" b="1"/>
          </a:p>
          <a:p>
            <a:r>
              <a:rPr lang="en-GB" b="1"/>
              <a:t>The information you receive this evening is vital if you wish to maximise your time here</a:t>
            </a:r>
          </a:p>
        </p:txBody>
      </p:sp>
      <p:pic>
        <p:nvPicPr>
          <p:cNvPr id="5" name="Picture 4">
            <a:extLst>
              <a:ext uri="{FF2B5EF4-FFF2-40B4-BE49-F238E27FC236}">
                <a16:creationId xmlns:a16="http://schemas.microsoft.com/office/drawing/2014/main" id="{E12FB52C-F372-F713-80AC-C28B4CC89C65}"/>
              </a:ext>
            </a:extLst>
          </p:cNvPr>
          <p:cNvPicPr>
            <a:picLocks noChangeAspect="1"/>
          </p:cNvPicPr>
          <p:nvPr/>
        </p:nvPicPr>
        <p:blipFill>
          <a:blip r:embed="rId2"/>
          <a:stretch>
            <a:fillRect/>
          </a:stretch>
        </p:blipFill>
        <p:spPr>
          <a:xfrm>
            <a:off x="3262215" y="1920240"/>
            <a:ext cx="2090781" cy="2628900"/>
          </a:xfrm>
          <a:prstGeom prst="rect">
            <a:avLst/>
          </a:prstGeom>
        </p:spPr>
      </p:pic>
    </p:spTree>
    <p:extLst>
      <p:ext uri="{BB962C8B-B14F-4D97-AF65-F5344CB8AC3E}">
        <p14:creationId xmlns:p14="http://schemas.microsoft.com/office/powerpoint/2010/main" val="3501915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E8856B-BDEE-48E2-BDC9-08C2CFA396DC}"/>
              </a:ext>
            </a:extLst>
          </p:cNvPr>
          <p:cNvSpPr/>
          <p:nvPr/>
        </p:nvSpPr>
        <p:spPr>
          <a:xfrm>
            <a:off x="2427783" y="681335"/>
            <a:ext cx="3666645" cy="923330"/>
          </a:xfrm>
          <a:prstGeom prst="rect">
            <a:avLst/>
          </a:prstGeom>
          <a:noFill/>
        </p:spPr>
        <p:txBody>
          <a:bodyPr wrap="none" lIns="91440" tIns="45720" rIns="91440" bIns="45720">
            <a:spAutoFit/>
          </a:bodyPr>
          <a:lstStyle/>
          <a:p>
            <a:pPr algn="ct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2025 results</a:t>
            </a:r>
          </a:p>
        </p:txBody>
      </p:sp>
      <p:sp>
        <p:nvSpPr>
          <p:cNvPr id="3" name="TextBox 2">
            <a:extLst>
              <a:ext uri="{FF2B5EF4-FFF2-40B4-BE49-F238E27FC236}">
                <a16:creationId xmlns:a16="http://schemas.microsoft.com/office/drawing/2014/main" id="{6A52B03A-6F09-01AE-3C01-07C662ACE450}"/>
              </a:ext>
            </a:extLst>
          </p:cNvPr>
          <p:cNvSpPr txBox="1"/>
          <p:nvPr/>
        </p:nvSpPr>
        <p:spPr>
          <a:xfrm>
            <a:off x="768096" y="1673352"/>
            <a:ext cx="8055864" cy="1477328"/>
          </a:xfrm>
          <a:prstGeom prst="rect">
            <a:avLst/>
          </a:prstGeom>
          <a:noFill/>
        </p:spPr>
        <p:txBody>
          <a:bodyPr wrap="square" rtlCol="0">
            <a:spAutoFit/>
          </a:bodyPr>
          <a:lstStyle/>
          <a:p>
            <a:r>
              <a:rPr lang="en-GB"/>
              <a:t>We received record results last year in the history of the Academy, with 61% gaining a grade 4 in English and Maths.</a:t>
            </a:r>
          </a:p>
          <a:p>
            <a:endParaRPr lang="en-GB"/>
          </a:p>
          <a:p>
            <a:endParaRPr lang="en-GB"/>
          </a:p>
          <a:p>
            <a:endParaRPr lang="en-GB"/>
          </a:p>
        </p:txBody>
      </p:sp>
      <p:sp>
        <p:nvSpPr>
          <p:cNvPr id="5" name="TextBox 4">
            <a:extLst>
              <a:ext uri="{FF2B5EF4-FFF2-40B4-BE49-F238E27FC236}">
                <a16:creationId xmlns:a16="http://schemas.microsoft.com/office/drawing/2014/main" id="{0FC65FE0-7741-5CCA-A67B-824D04DF4A0D}"/>
              </a:ext>
            </a:extLst>
          </p:cNvPr>
          <p:cNvSpPr txBox="1"/>
          <p:nvPr/>
        </p:nvSpPr>
        <p:spPr>
          <a:xfrm>
            <a:off x="768096" y="2758641"/>
            <a:ext cx="7534656" cy="369332"/>
          </a:xfrm>
          <a:prstGeom prst="rect">
            <a:avLst/>
          </a:prstGeom>
          <a:noFill/>
        </p:spPr>
        <p:txBody>
          <a:bodyPr wrap="square" rtlCol="0">
            <a:spAutoFit/>
          </a:bodyPr>
          <a:lstStyle/>
          <a:p>
            <a:r>
              <a:rPr lang="en-GB"/>
              <a:t>It also placed us 4</a:t>
            </a:r>
            <a:r>
              <a:rPr lang="en-GB" baseline="30000"/>
              <a:t>th</a:t>
            </a:r>
            <a:r>
              <a:rPr lang="en-GB"/>
              <a:t> in the City of Wolverhampton</a:t>
            </a:r>
          </a:p>
        </p:txBody>
      </p:sp>
      <p:pic>
        <p:nvPicPr>
          <p:cNvPr id="7" name="Picture 6" descr="A person with a book&#10;&#10;AI-generated content may be incorrect.">
            <a:extLst>
              <a:ext uri="{FF2B5EF4-FFF2-40B4-BE49-F238E27FC236}">
                <a16:creationId xmlns:a16="http://schemas.microsoft.com/office/drawing/2014/main" id="{DC50DC05-4959-6404-C89C-528C7067D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6748" y="4365260"/>
            <a:ext cx="4953000" cy="1236133"/>
          </a:xfrm>
          <a:prstGeom prst="rect">
            <a:avLst/>
          </a:prstGeom>
        </p:spPr>
      </p:pic>
    </p:spTree>
    <p:extLst>
      <p:ext uri="{BB962C8B-B14F-4D97-AF65-F5344CB8AC3E}">
        <p14:creationId xmlns:p14="http://schemas.microsoft.com/office/powerpoint/2010/main" val="3434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4F6383-141E-85F2-3711-0558C7FDC4B9}"/>
              </a:ext>
            </a:extLst>
          </p:cNvPr>
          <p:cNvSpPr txBox="1"/>
          <p:nvPr/>
        </p:nvSpPr>
        <p:spPr>
          <a:xfrm>
            <a:off x="1072055" y="515007"/>
            <a:ext cx="6968359" cy="5632311"/>
          </a:xfrm>
          <a:prstGeom prst="rect">
            <a:avLst/>
          </a:prstGeom>
          <a:noFill/>
        </p:spPr>
        <p:txBody>
          <a:bodyPr wrap="square" rtlCol="0">
            <a:spAutoFit/>
          </a:bodyPr>
          <a:lstStyle/>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b="1"/>
          </a:p>
          <a:p>
            <a:endParaRPr lang="en-GB" b="1"/>
          </a:p>
          <a:p>
            <a:r>
              <a:rPr lang="en-GB" b="1"/>
              <a:t>This was really successful with our Year 7 pupils in the past 2 years.  Our new Year 7s will do this for the first month only</a:t>
            </a:r>
          </a:p>
        </p:txBody>
      </p:sp>
      <p:pic>
        <p:nvPicPr>
          <p:cNvPr id="4" name="Picture 3">
            <a:extLst>
              <a:ext uri="{FF2B5EF4-FFF2-40B4-BE49-F238E27FC236}">
                <a16:creationId xmlns:a16="http://schemas.microsoft.com/office/drawing/2014/main" id="{7A08FEC3-B116-8792-32D1-55BC0F84555C}"/>
              </a:ext>
            </a:extLst>
          </p:cNvPr>
          <p:cNvPicPr>
            <a:picLocks noChangeAspect="1"/>
          </p:cNvPicPr>
          <p:nvPr/>
        </p:nvPicPr>
        <p:blipFill>
          <a:blip r:embed="rId2"/>
          <a:stretch>
            <a:fillRect/>
          </a:stretch>
        </p:blipFill>
        <p:spPr>
          <a:xfrm>
            <a:off x="661664" y="3192663"/>
            <a:ext cx="2691137" cy="2019402"/>
          </a:xfrm>
          <a:prstGeom prst="rect">
            <a:avLst/>
          </a:prstGeom>
        </p:spPr>
      </p:pic>
      <p:pic>
        <p:nvPicPr>
          <p:cNvPr id="5" name="Picture 4">
            <a:extLst>
              <a:ext uri="{FF2B5EF4-FFF2-40B4-BE49-F238E27FC236}">
                <a16:creationId xmlns:a16="http://schemas.microsoft.com/office/drawing/2014/main" id="{391CDA4A-B734-0671-0397-1E25BBB2D3C7}"/>
              </a:ext>
            </a:extLst>
          </p:cNvPr>
          <p:cNvPicPr>
            <a:picLocks noChangeAspect="1"/>
          </p:cNvPicPr>
          <p:nvPr/>
        </p:nvPicPr>
        <p:blipFill>
          <a:blip r:embed="rId3"/>
          <a:stretch>
            <a:fillRect/>
          </a:stretch>
        </p:blipFill>
        <p:spPr>
          <a:xfrm>
            <a:off x="5791199" y="3192663"/>
            <a:ext cx="2691137" cy="2019402"/>
          </a:xfrm>
          <a:prstGeom prst="rect">
            <a:avLst/>
          </a:prstGeom>
        </p:spPr>
      </p:pic>
      <p:pic>
        <p:nvPicPr>
          <p:cNvPr id="6" name="Picture 5">
            <a:extLst>
              <a:ext uri="{FF2B5EF4-FFF2-40B4-BE49-F238E27FC236}">
                <a16:creationId xmlns:a16="http://schemas.microsoft.com/office/drawing/2014/main" id="{D65AF8B3-3C7A-D2DF-70E3-3FCBF54BF50B}"/>
              </a:ext>
            </a:extLst>
          </p:cNvPr>
          <p:cNvPicPr>
            <a:picLocks noChangeAspect="1"/>
          </p:cNvPicPr>
          <p:nvPr/>
        </p:nvPicPr>
        <p:blipFill>
          <a:blip r:embed="rId4"/>
          <a:stretch>
            <a:fillRect/>
          </a:stretch>
        </p:blipFill>
        <p:spPr>
          <a:xfrm>
            <a:off x="2890276" y="331643"/>
            <a:ext cx="2691137" cy="2019402"/>
          </a:xfrm>
          <a:prstGeom prst="rect">
            <a:avLst/>
          </a:prstGeom>
        </p:spPr>
      </p:pic>
      <p:sp>
        <p:nvSpPr>
          <p:cNvPr id="7" name="Rectangle 6">
            <a:extLst>
              <a:ext uri="{FF2B5EF4-FFF2-40B4-BE49-F238E27FC236}">
                <a16:creationId xmlns:a16="http://schemas.microsoft.com/office/drawing/2014/main" id="{D6587DDF-0AEC-60CD-3EAA-A51714F055C6}"/>
              </a:ext>
            </a:extLst>
          </p:cNvPr>
          <p:cNvSpPr/>
          <p:nvPr/>
        </p:nvSpPr>
        <p:spPr>
          <a:xfrm>
            <a:off x="2169023" y="2351045"/>
            <a:ext cx="484215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September 2026</a:t>
            </a:r>
          </a:p>
        </p:txBody>
      </p:sp>
    </p:spTree>
    <p:extLst>
      <p:ext uri="{BB962C8B-B14F-4D97-AF65-F5344CB8AC3E}">
        <p14:creationId xmlns:p14="http://schemas.microsoft.com/office/powerpoint/2010/main" val="1781355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FF555CF-40AD-0C45-AB70-2291DB1D8388}"/>
              </a:ext>
            </a:extLst>
          </p:cNvPr>
          <p:cNvSpPr txBox="1">
            <a:spLocks noChangeArrowheads="1"/>
          </p:cNvSpPr>
          <p:nvPr/>
        </p:nvSpPr>
        <p:spPr>
          <a:xfrm>
            <a:off x="-52039" y="743852"/>
            <a:ext cx="9433048" cy="1129691"/>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400" b="0" i="0" u="none" strike="noStrike" kern="1200" cap="none" spc="0" normalizeH="0" baseline="0" noProof="0">
                <a:ln>
                  <a:noFill/>
                </a:ln>
                <a:solidFill>
                  <a:prstClr val="black"/>
                </a:solidFill>
                <a:effectLst/>
                <a:uLnTx/>
                <a:uFillTx/>
                <a:latin typeface="Century Gothic"/>
                <a:ea typeface="+mn-ea"/>
                <a:cs typeface="+mn-cs"/>
              </a:rPr>
              <a:t>If a student disturbs the learning in a classroom</a:t>
            </a:r>
            <a:r>
              <a:rPr kumimoji="0" lang="en-GB" sz="3200" b="0" i="0" u="none" strike="noStrike" kern="1200" cap="none" spc="0" normalizeH="0" baseline="0" noProof="0">
                <a:ln>
                  <a:noFill/>
                </a:ln>
                <a:solidFill>
                  <a:prstClr val="black"/>
                </a:solidFill>
                <a:effectLst/>
                <a:uLnTx/>
                <a:uFillTx/>
                <a:latin typeface="Century Gothic"/>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400" b="0" i="0" u="none" strike="noStrike" kern="1200" cap="none" spc="0" normalizeH="0" baseline="0" noProof="0">
                <a:ln>
                  <a:noFill/>
                </a:ln>
                <a:solidFill>
                  <a:prstClr val="black"/>
                </a:solidFill>
                <a:effectLst/>
                <a:uLnTx/>
                <a:uFillTx/>
                <a:latin typeface="Century Gothic"/>
                <a:ea typeface="+mn-ea"/>
                <a:cs typeface="+mn-cs"/>
              </a:rPr>
              <a:t>or does not meet our CORE expectations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9F3CB39-4973-6A49-9DF6-1DE92AA9D682}"/>
              </a:ext>
            </a:extLst>
          </p:cNvPr>
          <p:cNvSpPr txBox="1">
            <a:spLocks noChangeArrowheads="1"/>
          </p:cNvSpPr>
          <p:nvPr/>
        </p:nvSpPr>
        <p:spPr>
          <a:xfrm>
            <a:off x="535833" y="317318"/>
            <a:ext cx="8064896" cy="1143000"/>
          </a:xfrm>
          <a:prstGeom prst="rect">
            <a:avLst/>
          </a:prstGeom>
        </p:spPr>
        <p:txBody>
          <a:bodyPr lIns="91440" tIns="45720" rIns="91440" bIns="4572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entury Gothic"/>
                <a:ea typeface="+mj-ea"/>
                <a:cs typeface="+mj-cs"/>
              </a:rPr>
              <a:t>Procedures and Sanctions to support students</a:t>
            </a:r>
          </a:p>
        </p:txBody>
      </p:sp>
      <p:sp>
        <p:nvSpPr>
          <p:cNvPr id="8" name="TextBox 7">
            <a:extLst>
              <a:ext uri="{FF2B5EF4-FFF2-40B4-BE49-F238E27FC236}">
                <a16:creationId xmlns:a16="http://schemas.microsoft.com/office/drawing/2014/main" id="{B5126792-D3BF-278A-F0C4-6773778339D5}"/>
              </a:ext>
            </a:extLst>
          </p:cNvPr>
          <p:cNvSpPr txBox="1"/>
          <p:nvPr/>
        </p:nvSpPr>
        <p:spPr>
          <a:xfrm>
            <a:off x="327100" y="1873543"/>
            <a:ext cx="8482361"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US" sz="1400" b="0" i="0" u="none" strike="noStrike" kern="1200" cap="none" spc="0" normalizeH="0" baseline="0" noProof="0">
                <a:ln>
                  <a:noFill/>
                </a:ln>
                <a:solidFill>
                  <a:prstClr val="black"/>
                </a:solidFill>
                <a:effectLst/>
                <a:uLnTx/>
                <a:uFillTx/>
                <a:latin typeface="+mj-lt"/>
              </a:rPr>
              <a:t>Student will be given a reminder to change their </a:t>
            </a:r>
            <a:r>
              <a:rPr kumimoji="0" lang="en-US" sz="1400" b="0" i="0" u="none" strike="noStrike" kern="1200" cap="none" spc="0" normalizeH="0" baseline="0" noProof="0" err="1">
                <a:ln>
                  <a:noFill/>
                </a:ln>
                <a:solidFill>
                  <a:prstClr val="black"/>
                </a:solidFill>
                <a:effectLst/>
                <a:uLnTx/>
                <a:uFillTx/>
                <a:latin typeface="+mj-lt"/>
              </a:rPr>
              <a:t>behaviour</a:t>
            </a:r>
            <a:r>
              <a:rPr kumimoji="0" lang="en-US" sz="1400" b="0" i="0" u="none" strike="noStrike" kern="1200" cap="none" spc="0" normalizeH="0" baseline="0" noProof="0">
                <a:ln>
                  <a:noFill/>
                </a:ln>
                <a:solidFill>
                  <a:prstClr val="black"/>
                </a:solidFill>
                <a:effectLst/>
                <a:uLnTx/>
                <a:uFillTx/>
                <a:latin typeface="+mj-lt"/>
              </a:rPr>
              <a:t> or they will be given a sanction</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US" sz="1400" b="0" i="0" u="none" strike="noStrike" kern="1200" cap="none" spc="0" normalizeH="0" baseline="0" noProof="0">
              <a:ln>
                <a:noFill/>
              </a:ln>
              <a:solidFill>
                <a:prstClr val="black"/>
              </a:solidFill>
              <a:effectLst/>
              <a:uLnTx/>
              <a:uFillTx/>
              <a:latin typeface="+mj-lt"/>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US" sz="1400" b="0" i="0" u="none" strike="noStrike" kern="1200" cap="none" spc="0" normalizeH="0" baseline="0" noProof="0">
                <a:ln>
                  <a:noFill/>
                </a:ln>
                <a:solidFill>
                  <a:prstClr val="black"/>
                </a:solidFill>
                <a:effectLst/>
                <a:uLnTx/>
                <a:uFillTx/>
                <a:latin typeface="+mj-lt"/>
              </a:rPr>
              <a:t>S1  - this will be recorded on Class Charts but students will not have  to stay for detention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j-lt"/>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US" sz="1400" b="0" i="0" u="none" strike="noStrike" kern="1200" cap="none" spc="0" normalizeH="0" baseline="0" noProof="0">
                <a:ln>
                  <a:noFill/>
                </a:ln>
                <a:solidFill>
                  <a:prstClr val="black"/>
                </a:solidFill>
                <a:effectLst/>
                <a:uLnTx/>
                <a:uFillTx/>
                <a:latin typeface="+mj-lt"/>
              </a:rPr>
              <a:t>S2 -  30 minute detention</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US" sz="1400" b="0" i="0" u="none" strike="noStrike" kern="1200" cap="none" spc="0" normalizeH="0" baseline="0" noProof="0">
              <a:ln>
                <a:noFill/>
              </a:ln>
              <a:solidFill>
                <a:prstClr val="black"/>
              </a:solidFill>
              <a:effectLst/>
              <a:uLnTx/>
              <a:uFillTx/>
              <a:latin typeface="+mj-lt"/>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1400" b="1" i="1" u="none" strike="noStrike" kern="1200" cap="none" spc="0" normalizeH="0" baseline="0" noProof="0">
                <a:ln>
                  <a:noFill/>
                </a:ln>
                <a:solidFill>
                  <a:prstClr val="black"/>
                </a:solidFill>
                <a:effectLst/>
                <a:uLnTx/>
                <a:uFillTx/>
                <a:latin typeface="+mj-lt"/>
              </a:rPr>
              <a:t>‘Lesson removal’.  Moved to REFLECT room ( Lesson</a:t>
            </a:r>
            <a:r>
              <a:rPr kumimoji="0" lang="en-GB" sz="1400" b="1" i="1" u="none" strike="noStrike" kern="1200" cap="none" spc="0" normalizeH="0" noProof="0">
                <a:ln>
                  <a:noFill/>
                </a:ln>
                <a:solidFill>
                  <a:prstClr val="black"/>
                </a:solidFill>
                <a:effectLst/>
                <a:uLnTx/>
                <a:uFillTx/>
                <a:latin typeface="+mj-lt"/>
              </a:rPr>
              <a:t> removal) </a:t>
            </a:r>
            <a:r>
              <a:rPr kumimoji="0" lang="en-GB" sz="1400" b="1" i="1" u="none" strike="noStrike" kern="1200" cap="none" spc="0" normalizeH="0" baseline="0" noProof="0">
                <a:ln>
                  <a:noFill/>
                </a:ln>
                <a:solidFill>
                  <a:prstClr val="black"/>
                </a:solidFill>
                <a:effectLst/>
                <a:uLnTx/>
                <a:uFillTx/>
                <a:latin typeface="+mj-lt"/>
              </a:rPr>
              <a:t>+ after school 60 minute detention</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400" b="1" i="1" u="none" strike="noStrike" kern="1200" cap="none" spc="0" normalizeH="0" baseline="0" noProof="0">
              <a:ln>
                <a:noFill/>
              </a:ln>
              <a:solidFill>
                <a:prstClr val="black"/>
              </a:solidFill>
              <a:effectLst/>
              <a:uLnTx/>
              <a:uFillTx/>
              <a:latin typeface="+mj-lt"/>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1400" b="0" i="0" u="none" strike="noStrike" kern="1200" cap="none" spc="0" normalizeH="0" baseline="0" noProof="0">
                <a:ln>
                  <a:noFill/>
                </a:ln>
                <a:solidFill>
                  <a:prstClr val="black"/>
                </a:solidFill>
                <a:effectLst/>
                <a:uLnTx/>
                <a:uFillTx/>
                <a:latin typeface="+mj-lt"/>
              </a:rPr>
              <a:t>S3 – 60 minute detention </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400" b="0" i="0" u="none" strike="noStrike" kern="1200" cap="none" spc="0" normalizeH="0" baseline="0" noProof="0">
              <a:ln>
                <a:noFill/>
              </a:ln>
              <a:solidFill>
                <a:prstClr val="black"/>
              </a:solidFill>
              <a:effectLst/>
              <a:uLnTx/>
              <a:uFillTx/>
              <a:latin typeface="+mj-lt"/>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1400" b="0" i="0" u="none" strike="noStrike" kern="1200" cap="none" spc="0" normalizeH="0" baseline="0" noProof="0">
                <a:ln>
                  <a:noFill/>
                </a:ln>
                <a:solidFill>
                  <a:prstClr val="black"/>
                </a:solidFill>
                <a:effectLst/>
                <a:uLnTx/>
                <a:uFillTx/>
                <a:latin typeface="+mj-lt"/>
              </a:rPr>
              <a:t>Internal </a:t>
            </a:r>
            <a:r>
              <a:rPr lang="en-GB" sz="1400">
                <a:solidFill>
                  <a:prstClr val="black"/>
                </a:solidFill>
                <a:latin typeface="+mj-lt"/>
              </a:rPr>
              <a:t>Suspension: all day </a:t>
            </a:r>
            <a:r>
              <a:rPr kumimoji="0" lang="en-GB" sz="1400" b="0" i="0" u="none" strike="noStrike" kern="1200" cap="none" spc="0" normalizeH="0" baseline="0" noProof="0">
                <a:ln>
                  <a:noFill/>
                </a:ln>
                <a:solidFill>
                  <a:prstClr val="black"/>
                </a:solidFill>
                <a:effectLst/>
                <a:uLnTx/>
                <a:uFillTx/>
                <a:latin typeface="+mj-lt"/>
              </a:rPr>
              <a:t>( 5 periods plus lunch, break  and 60 minute after school detention)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mj-lt"/>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1400" b="0" i="0" u="none" strike="noStrike" kern="1200" cap="none" spc="0" normalizeH="0" baseline="0" noProof="0">
                <a:ln>
                  <a:noFill/>
                </a:ln>
                <a:solidFill>
                  <a:prstClr val="black"/>
                </a:solidFill>
                <a:effectLst/>
                <a:uLnTx/>
                <a:uFillTx/>
                <a:latin typeface="+mj-lt"/>
              </a:rPr>
              <a:t>Suspension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lt"/>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prstClr val="black"/>
              </a:solidFill>
              <a:effectLst/>
              <a:uLnTx/>
              <a:uFillTx/>
              <a:latin typeface="Century Gothic"/>
              <a:ea typeface="+mn-lt"/>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prstClr val="black"/>
              </a:solidFill>
              <a:effectLst/>
              <a:uLnTx/>
              <a:uFillTx/>
              <a:latin typeface="Century Gothic"/>
              <a:ea typeface="+mn-lt"/>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prstClr val="black"/>
              </a:solidFill>
              <a:effectLst/>
              <a:uLnTx/>
              <a:uFillTx/>
              <a:latin typeface="Calibri"/>
              <a:ea typeface="+mn-lt"/>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TextBox 10">
            <a:extLst>
              <a:ext uri="{FF2B5EF4-FFF2-40B4-BE49-F238E27FC236}">
                <a16:creationId xmlns:a16="http://schemas.microsoft.com/office/drawing/2014/main" id="{8D3C95BE-4842-06BD-2F2E-98B0137266C8}"/>
              </a:ext>
            </a:extLst>
          </p:cNvPr>
          <p:cNvSpPr txBox="1"/>
          <p:nvPr/>
        </p:nvSpPr>
        <p:spPr>
          <a:xfrm>
            <a:off x="187036" y="5090363"/>
            <a:ext cx="862242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FF00"/>
                </a:highlight>
                <a:uLnTx/>
                <a:uFillTx/>
                <a:latin typeface="Calibri"/>
                <a:ea typeface="+mn-ea"/>
                <a:cs typeface="+mn-cs"/>
              </a:rPr>
              <a:t>ALL SANCTIONS ARE THE SAME DAY. In exceptional circumstances parents can email in if a student cannot attend but this MUST be by  the same day  - the detention may be re-arranged. Other wise  - students  are expected to attend. </a:t>
            </a:r>
          </a:p>
        </p:txBody>
      </p:sp>
    </p:spTree>
    <p:extLst>
      <p:ext uri="{BB962C8B-B14F-4D97-AF65-F5344CB8AC3E}">
        <p14:creationId xmlns:p14="http://schemas.microsoft.com/office/powerpoint/2010/main" val="106313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A4732802397B4D98D8CB28FCF935A1" ma:contentTypeVersion="15" ma:contentTypeDescription="Create a new document." ma:contentTypeScope="" ma:versionID="e7840f1552ab4269227c2f4a2c1965b8">
  <xsd:schema xmlns:xsd="http://www.w3.org/2001/XMLSchema" xmlns:xs="http://www.w3.org/2001/XMLSchema" xmlns:p="http://schemas.microsoft.com/office/2006/metadata/properties" xmlns:ns2="7b26b88a-8897-46e1-bf3c-1571693a7c1d" xmlns:ns3="9d86e8f5-a3c3-4643-96fa-77d3d8c80eb2" targetNamespace="http://schemas.microsoft.com/office/2006/metadata/properties" ma:root="true" ma:fieldsID="fef82db0941e0685c40d9b9b85dc913f" ns2:_="" ns3:_="">
    <xsd:import namespace="7b26b88a-8897-46e1-bf3c-1571693a7c1d"/>
    <xsd:import namespace="9d86e8f5-a3c3-4643-96fa-77d3d8c80eb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SearchPropertie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26b88a-8897-46e1-bf3c-1571693a7c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86e8f5-a3c3-4643-96fa-77d3d8c80eb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a63900b6-a92a-4d5c-8d82-1aee4a3b47a9}" ma:internalName="TaxCatchAll" ma:showField="CatchAllData" ma:web="9d86e8f5-a3c3-4643-96fa-77d3d8c80e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d86e8f5-a3c3-4643-96fa-77d3d8c80eb2">
      <UserInfo>
        <DisplayName>DMason</DisplayName>
        <AccountId>77</AccountId>
        <AccountType/>
      </UserInfo>
      <UserInfo>
        <DisplayName>SWOODBINE</DisplayName>
        <AccountId>81</AccountId>
        <AccountType/>
      </UserInfo>
      <UserInfo>
        <DisplayName>LGOODALL</DisplayName>
        <AccountId>76</AccountId>
        <AccountType/>
      </UserInfo>
    </SharedWithUsers>
    <TaxCatchAll xmlns="9d86e8f5-a3c3-4643-96fa-77d3d8c80eb2" xsi:nil="true"/>
    <lcf76f155ced4ddcb4097134ff3c332f xmlns="7b26b88a-8897-46e1-bf3c-1571693a7c1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E7A553-B9E9-48A0-B376-8BEFC7C60AB7}">
  <ds:schemaRefs>
    <ds:schemaRef ds:uri="http://schemas.microsoft.com/sharepoint/v3/contenttype/forms"/>
  </ds:schemaRefs>
</ds:datastoreItem>
</file>

<file path=customXml/itemProps2.xml><?xml version="1.0" encoding="utf-8"?>
<ds:datastoreItem xmlns:ds="http://schemas.openxmlformats.org/officeDocument/2006/customXml" ds:itemID="{5E3606F6-496B-4DFD-BC66-47F3502066E4}">
  <ds:schemaRefs>
    <ds:schemaRef ds:uri="7b26b88a-8897-46e1-bf3c-1571693a7c1d"/>
    <ds:schemaRef ds:uri="9d86e8f5-a3c3-4643-96fa-77d3d8c80e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DA9768-0105-4B1F-BC54-A91197CAE9A8}">
  <ds:schemaRefs>
    <ds:schemaRef ds:uri="7b26b88a-8897-46e1-bf3c-1571693a7c1d"/>
    <ds:schemaRef ds:uri="9d86e8f5-a3c3-4643-96fa-77d3d8c80e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36</Slides>
  <Notes>0</Notes>
  <HiddenSlides>0</HiddenSlide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WRH</dc:creator>
  <cp:revision>2</cp:revision>
  <cp:lastPrinted>2017-07-13T11:14:09Z</cp:lastPrinted>
  <dcterms:created xsi:type="dcterms:W3CDTF">2011-07-02T06:55:34Z</dcterms:created>
  <dcterms:modified xsi:type="dcterms:W3CDTF">2026-07-02T07:33:48Z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0x010100DCA4732802397B4D98D8CB28FCF935A1</vt:lpwstr>
  </property>
  <property fmtid="{D5CDD505-2E9C-101B-9397-08002B2CF9AE}" pid="3" name="Order">
    <vt:r8>62400</vt:r8>
  </property>
  <property fmtid="{D5CDD505-2E9C-101B-9397-08002B2CF9AE}" pid="4" name="MediaServiceImageTags">
    <vt:lpwstr/>
  </property>
</Properties>
</file>