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</p:sldIdLst>
  <p:sldSz cx="9601200" cy="12801600" type="A3"/>
  <p:notesSz cx="9926638" cy="14355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DA3F6AA-8157-4A77-92AB-E23BA4DACA36}">
          <p14:sldIdLst>
            <p14:sldId id="258"/>
          </p14:sldIdLst>
        </p14:section>
        <p14:section name="Untitled Section" id="{F1C3A231-1A69-4AA5-9158-1F1A3818B3DA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D759AD"/>
    <a:srgbClr val="EF6D6D"/>
    <a:srgbClr val="0049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200" d="100"/>
          <a:sy n="200" d="100"/>
        </p:scale>
        <p:origin x="-546" y="-23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80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6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36" indent="0" algn="ctr">
              <a:buNone/>
              <a:defRPr sz="2100"/>
            </a:lvl2pPr>
            <a:lvl3pPr marL="960072" indent="0" algn="ctr">
              <a:buNone/>
              <a:defRPr sz="1890"/>
            </a:lvl3pPr>
            <a:lvl4pPr marL="1440108" indent="0" algn="ctr">
              <a:buNone/>
              <a:defRPr sz="1680"/>
            </a:lvl4pPr>
            <a:lvl5pPr marL="1920144" indent="0" algn="ctr">
              <a:buNone/>
              <a:defRPr sz="1680"/>
            </a:lvl5pPr>
            <a:lvl6pPr marL="2400180" indent="0" algn="ctr">
              <a:buNone/>
              <a:defRPr sz="1680"/>
            </a:lvl6pPr>
            <a:lvl7pPr marL="2880216" indent="0" algn="ctr">
              <a:buNone/>
              <a:defRPr sz="1680"/>
            </a:lvl7pPr>
            <a:lvl8pPr marL="3360252" indent="0" algn="ctr">
              <a:buNone/>
              <a:defRPr sz="1680"/>
            </a:lvl8pPr>
            <a:lvl9pPr marL="3840288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BC52-1E04-4058-8769-B29FC9D2BF65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1AA6-37C4-49E3-954D-C04CC173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98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BC52-1E04-4058-8769-B29FC9D2BF65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1AA6-37C4-49E3-954D-C04CC173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40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61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5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BC52-1E04-4058-8769-B29FC9D2BF65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1AA6-37C4-49E3-954D-C04CC173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07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BC52-1E04-4058-8769-B29FC9D2BF65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1AA6-37C4-49E3-954D-C04CC173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80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6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3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07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0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14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216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252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28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BC52-1E04-4058-8769-B29FC9D2BF65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1AA6-37C4-49E3-954D-C04CC173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96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BC52-1E04-4058-8769-B29FC9D2BF65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1AA6-37C4-49E3-954D-C04CC173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0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4" y="681571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4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36" indent="0">
              <a:buNone/>
              <a:defRPr sz="2100" b="1"/>
            </a:lvl2pPr>
            <a:lvl3pPr marL="960072" indent="0">
              <a:buNone/>
              <a:defRPr sz="1890" b="1"/>
            </a:lvl3pPr>
            <a:lvl4pPr marL="1440108" indent="0">
              <a:buNone/>
              <a:defRPr sz="1680" b="1"/>
            </a:lvl4pPr>
            <a:lvl5pPr marL="1920144" indent="0">
              <a:buNone/>
              <a:defRPr sz="1680" b="1"/>
            </a:lvl5pPr>
            <a:lvl6pPr marL="2400180" indent="0">
              <a:buNone/>
              <a:defRPr sz="1680" b="1"/>
            </a:lvl6pPr>
            <a:lvl7pPr marL="2880216" indent="0">
              <a:buNone/>
              <a:defRPr sz="1680" b="1"/>
            </a:lvl7pPr>
            <a:lvl8pPr marL="3360252" indent="0">
              <a:buNone/>
              <a:defRPr sz="1680" b="1"/>
            </a:lvl8pPr>
            <a:lvl9pPr marL="3840288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1"/>
            <a:ext cx="4061757" cy="68778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4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36" indent="0">
              <a:buNone/>
              <a:defRPr sz="2100" b="1"/>
            </a:lvl2pPr>
            <a:lvl3pPr marL="960072" indent="0">
              <a:buNone/>
              <a:defRPr sz="1890" b="1"/>
            </a:lvl3pPr>
            <a:lvl4pPr marL="1440108" indent="0">
              <a:buNone/>
              <a:defRPr sz="1680" b="1"/>
            </a:lvl4pPr>
            <a:lvl5pPr marL="1920144" indent="0">
              <a:buNone/>
              <a:defRPr sz="1680" b="1"/>
            </a:lvl5pPr>
            <a:lvl6pPr marL="2400180" indent="0">
              <a:buNone/>
              <a:defRPr sz="1680" b="1"/>
            </a:lvl6pPr>
            <a:lvl7pPr marL="2880216" indent="0">
              <a:buNone/>
              <a:defRPr sz="1680" b="1"/>
            </a:lvl7pPr>
            <a:lvl8pPr marL="3360252" indent="0">
              <a:buNone/>
              <a:defRPr sz="1680" b="1"/>
            </a:lvl8pPr>
            <a:lvl9pPr marL="3840288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1"/>
            <a:ext cx="4081761" cy="68778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BC52-1E04-4058-8769-B29FC9D2BF65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1AA6-37C4-49E3-954D-C04CC173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8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BC52-1E04-4058-8769-B29FC9D2BF65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1AA6-37C4-49E3-954D-C04CC173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04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BC52-1E04-4058-8769-B29FC9D2BF65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1AA6-37C4-49E3-954D-C04CC173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69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5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2" y="1843198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5" y="3840482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36" indent="0">
              <a:buNone/>
              <a:defRPr sz="1470"/>
            </a:lvl2pPr>
            <a:lvl3pPr marL="960072" indent="0">
              <a:buNone/>
              <a:defRPr sz="1260"/>
            </a:lvl3pPr>
            <a:lvl4pPr marL="1440108" indent="0">
              <a:buNone/>
              <a:defRPr sz="1050"/>
            </a:lvl4pPr>
            <a:lvl5pPr marL="1920144" indent="0">
              <a:buNone/>
              <a:defRPr sz="1050"/>
            </a:lvl5pPr>
            <a:lvl6pPr marL="2400180" indent="0">
              <a:buNone/>
              <a:defRPr sz="1050"/>
            </a:lvl6pPr>
            <a:lvl7pPr marL="2880216" indent="0">
              <a:buNone/>
              <a:defRPr sz="1050"/>
            </a:lvl7pPr>
            <a:lvl8pPr marL="3360252" indent="0">
              <a:buNone/>
              <a:defRPr sz="1050"/>
            </a:lvl8pPr>
            <a:lvl9pPr marL="3840288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BC52-1E04-4058-8769-B29FC9D2BF65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1AA6-37C4-49E3-954D-C04CC173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840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5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2" y="1843198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36" indent="0">
              <a:buNone/>
              <a:defRPr sz="2940"/>
            </a:lvl2pPr>
            <a:lvl3pPr marL="960072" indent="0">
              <a:buNone/>
              <a:defRPr sz="2520"/>
            </a:lvl3pPr>
            <a:lvl4pPr marL="1440108" indent="0">
              <a:buNone/>
              <a:defRPr sz="2100"/>
            </a:lvl4pPr>
            <a:lvl5pPr marL="1920144" indent="0">
              <a:buNone/>
              <a:defRPr sz="2100"/>
            </a:lvl5pPr>
            <a:lvl6pPr marL="2400180" indent="0">
              <a:buNone/>
              <a:defRPr sz="2100"/>
            </a:lvl6pPr>
            <a:lvl7pPr marL="2880216" indent="0">
              <a:buNone/>
              <a:defRPr sz="2100"/>
            </a:lvl7pPr>
            <a:lvl8pPr marL="3360252" indent="0">
              <a:buNone/>
              <a:defRPr sz="2100"/>
            </a:lvl8pPr>
            <a:lvl9pPr marL="3840288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5" y="3840482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36" indent="0">
              <a:buNone/>
              <a:defRPr sz="1470"/>
            </a:lvl2pPr>
            <a:lvl3pPr marL="960072" indent="0">
              <a:buNone/>
              <a:defRPr sz="1260"/>
            </a:lvl3pPr>
            <a:lvl4pPr marL="1440108" indent="0">
              <a:buNone/>
              <a:defRPr sz="1050"/>
            </a:lvl4pPr>
            <a:lvl5pPr marL="1920144" indent="0">
              <a:buNone/>
              <a:defRPr sz="1050"/>
            </a:lvl5pPr>
            <a:lvl6pPr marL="2400180" indent="0">
              <a:buNone/>
              <a:defRPr sz="1050"/>
            </a:lvl6pPr>
            <a:lvl7pPr marL="2880216" indent="0">
              <a:buNone/>
              <a:defRPr sz="1050"/>
            </a:lvl7pPr>
            <a:lvl8pPr marL="3360252" indent="0">
              <a:buNone/>
              <a:defRPr sz="1050"/>
            </a:lvl8pPr>
            <a:lvl9pPr marL="3840288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BC52-1E04-4058-8769-B29FC9D2BF65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1AA6-37C4-49E3-954D-C04CC173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23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1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91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FBC52-1E04-4058-8769-B29FC9D2BF65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91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91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B1AA6-37C4-49E3-954D-C04CC173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77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072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18" indent="-240018" algn="l" defTabSz="960072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54" indent="-240018" algn="l" defTabSz="960072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090" indent="-240018" algn="l" defTabSz="960072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126" indent="-240018" algn="l" defTabSz="960072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162" indent="-240018" algn="l" defTabSz="960072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198" indent="-240018" algn="l" defTabSz="960072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234" indent="-240018" algn="l" defTabSz="960072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270" indent="-240018" algn="l" defTabSz="960072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306" indent="-240018" algn="l" defTabSz="960072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072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36" algn="l" defTabSz="960072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072" algn="l" defTabSz="960072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08" algn="l" defTabSz="960072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144" algn="l" defTabSz="960072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180" algn="l" defTabSz="960072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216" algn="l" defTabSz="960072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252" algn="l" defTabSz="960072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288" algn="l" defTabSz="960072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4.jpeg"/><Relationship Id="rId3" Type="http://schemas.openxmlformats.org/officeDocument/2006/relationships/image" Target="../media/image2.png"/><Relationship Id="rId21" Type="http://schemas.openxmlformats.org/officeDocument/2006/relationships/hyperlink" Target="http://www.pngall.com/bass-guitar-png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gif"/><Relationship Id="rId25" Type="http://schemas.openxmlformats.org/officeDocument/2006/relationships/image" Target="../media/image23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2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1.sv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772" y="30996"/>
            <a:ext cx="9569930" cy="12801600"/>
          </a:xfrm>
          <a:prstGeom prst="rect">
            <a:avLst/>
          </a:prstGeom>
          <a:noFill/>
          <a:ln w="190500">
            <a:solidFill>
              <a:srgbClr val="0070C0">
                <a:alpha val="7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6933592" y="252133"/>
            <a:ext cx="2420127" cy="1040700"/>
            <a:chOff x="6933592" y="252133"/>
            <a:chExt cx="2420127" cy="1040700"/>
          </a:xfrm>
        </p:grpSpPr>
        <p:sp>
          <p:nvSpPr>
            <p:cNvPr id="6" name="TextBox 5"/>
            <p:cNvSpPr txBox="1"/>
            <p:nvPr/>
          </p:nvSpPr>
          <p:spPr>
            <a:xfrm>
              <a:off x="6957356" y="923501"/>
              <a:ext cx="23963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0070C0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Music Learning Journey</a:t>
              </a:r>
              <a:endParaRPr lang="en-US" b="1" dirty="0">
                <a:solidFill>
                  <a:srgbClr val="0070C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3292" y="252133"/>
              <a:ext cx="1041538" cy="52331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3592" y="279656"/>
              <a:ext cx="1082464" cy="43007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539297" y="814411"/>
            <a:ext cx="8198215" cy="11440114"/>
            <a:chOff x="527951" y="635449"/>
            <a:chExt cx="8198215" cy="1144011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0" name="U-Turn Arrow 9"/>
            <p:cNvSpPr/>
            <p:nvPr/>
          </p:nvSpPr>
          <p:spPr>
            <a:xfrm rot="16200000">
              <a:off x="418496" y="744904"/>
              <a:ext cx="2047939" cy="1829029"/>
            </a:xfrm>
            <a:prstGeom prst="uturnArrow">
              <a:avLst>
                <a:gd name="adj1" fmla="val 26229"/>
                <a:gd name="adj2" fmla="val 25000"/>
                <a:gd name="adj3" fmla="val 0"/>
                <a:gd name="adj4" fmla="val 50000"/>
                <a:gd name="adj5" fmla="val 8339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11" name="U-Turn Arrow 10"/>
            <p:cNvSpPr/>
            <p:nvPr/>
          </p:nvSpPr>
          <p:spPr>
            <a:xfrm rot="5400000">
              <a:off x="4326027" y="-149772"/>
              <a:ext cx="2047939" cy="6752338"/>
            </a:xfrm>
            <a:prstGeom prst="uturnArrow">
              <a:avLst>
                <a:gd name="adj1" fmla="val 23452"/>
                <a:gd name="adj2" fmla="val 11726"/>
                <a:gd name="adj3" fmla="val 25885"/>
                <a:gd name="adj4" fmla="val 50000"/>
                <a:gd name="adj5" fmla="val 8339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12" name="U-Turn Arrow 11"/>
            <p:cNvSpPr/>
            <p:nvPr/>
          </p:nvSpPr>
          <p:spPr>
            <a:xfrm rot="16200000">
              <a:off x="3141238" y="1418475"/>
              <a:ext cx="2047939" cy="6752338"/>
            </a:xfrm>
            <a:prstGeom prst="uturnArrow">
              <a:avLst>
                <a:gd name="adj1" fmla="val 23452"/>
                <a:gd name="adj2" fmla="val 11726"/>
                <a:gd name="adj3" fmla="val 25885"/>
                <a:gd name="adj4" fmla="val 50000"/>
                <a:gd name="adj5" fmla="val 8339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13" name="U-Turn Arrow 12"/>
            <p:cNvSpPr/>
            <p:nvPr/>
          </p:nvSpPr>
          <p:spPr>
            <a:xfrm rot="5400000">
              <a:off x="4326026" y="2986723"/>
              <a:ext cx="2047939" cy="6752338"/>
            </a:xfrm>
            <a:prstGeom prst="uturnArrow">
              <a:avLst>
                <a:gd name="adj1" fmla="val 23452"/>
                <a:gd name="adj2" fmla="val 11726"/>
                <a:gd name="adj3" fmla="val 25885"/>
                <a:gd name="adj4" fmla="val 50000"/>
                <a:gd name="adj5" fmla="val 8339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14" name="U-Turn Arrow 13"/>
            <p:cNvSpPr/>
            <p:nvPr/>
          </p:nvSpPr>
          <p:spPr>
            <a:xfrm rot="16200000">
              <a:off x="3146154" y="4538929"/>
              <a:ext cx="2047939" cy="6752338"/>
            </a:xfrm>
            <a:prstGeom prst="uturnArrow">
              <a:avLst>
                <a:gd name="adj1" fmla="val 23452"/>
                <a:gd name="adj2" fmla="val 11726"/>
                <a:gd name="adj3" fmla="val 25885"/>
                <a:gd name="adj4" fmla="val 50000"/>
                <a:gd name="adj5" fmla="val 8339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15" name="U-Turn Arrow 14"/>
            <p:cNvSpPr/>
            <p:nvPr/>
          </p:nvSpPr>
          <p:spPr>
            <a:xfrm rot="5400000">
              <a:off x="4326026" y="6107177"/>
              <a:ext cx="2047939" cy="6752338"/>
            </a:xfrm>
            <a:prstGeom prst="uturnArrow">
              <a:avLst>
                <a:gd name="adj1" fmla="val 23452"/>
                <a:gd name="adj2" fmla="val 11726"/>
                <a:gd name="adj3" fmla="val 25885"/>
                <a:gd name="adj4" fmla="val 50000"/>
                <a:gd name="adj5" fmla="val 8339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16" name="U-Turn Arrow 15"/>
            <p:cNvSpPr/>
            <p:nvPr/>
          </p:nvSpPr>
          <p:spPr>
            <a:xfrm rot="16200000">
              <a:off x="3141238" y="7675425"/>
              <a:ext cx="2047939" cy="6752338"/>
            </a:xfrm>
            <a:prstGeom prst="uturnArrow">
              <a:avLst>
                <a:gd name="adj1" fmla="val 23452"/>
                <a:gd name="adj2" fmla="val 11726"/>
                <a:gd name="adj3" fmla="val 25885"/>
                <a:gd name="adj4" fmla="val 50000"/>
                <a:gd name="adj5" fmla="val 8339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Isosceles Triangle 16"/>
          <p:cNvSpPr/>
          <p:nvPr/>
        </p:nvSpPr>
        <p:spPr>
          <a:xfrm rot="5400000">
            <a:off x="1893556" y="944585"/>
            <a:ext cx="914334" cy="658963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924" y="11139667"/>
            <a:ext cx="1675597" cy="169292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008712" y="11561575"/>
            <a:ext cx="1088019" cy="692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Year </a:t>
            </a:r>
          </a:p>
          <a:p>
            <a:pPr algn="ctr"/>
            <a:r>
              <a:rPr lang="en-GB" sz="22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7</a:t>
            </a:r>
            <a:endParaRPr lang="en-US" sz="220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96725" y="12334212"/>
            <a:ext cx="1460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rgbClr val="D759AD"/>
                </a:solidFill>
              </a:rPr>
              <a:t>Identify musical elements</a:t>
            </a:r>
            <a:endParaRPr lang="en-US" sz="1000" b="1" dirty="0">
              <a:solidFill>
                <a:srgbClr val="D759AD"/>
              </a:solidFill>
            </a:endParaRPr>
          </a:p>
        </p:txBody>
      </p:sp>
      <p:cxnSp>
        <p:nvCxnSpPr>
          <p:cNvPr id="23" name="Straight Connector 22"/>
          <p:cNvCxnSpPr>
            <a:cxnSpLocks/>
          </p:cNvCxnSpPr>
          <p:nvPr/>
        </p:nvCxnSpPr>
        <p:spPr>
          <a:xfrm flipH="1" flipV="1">
            <a:off x="6223032" y="12186280"/>
            <a:ext cx="104036" cy="230286"/>
          </a:xfrm>
          <a:prstGeom prst="line">
            <a:avLst/>
          </a:prstGeom>
          <a:ln>
            <a:solidFill>
              <a:srgbClr val="D759A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TextBox 16">
            <a:extLst>
              <a:ext uri="{FF2B5EF4-FFF2-40B4-BE49-F238E27FC236}">
                <a16:creationId xmlns:a16="http://schemas.microsoft.com/office/drawing/2014/main" id="{36158A60-93D2-4150-96CC-8E72F3665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0733" y="11121470"/>
            <a:ext cx="9523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b="1" dirty="0">
                <a:solidFill>
                  <a:srgbClr val="00B0F0"/>
                </a:solidFill>
                <a:cs typeface="Calibri" panose="020F0502020204030204" pitchFamily="34" charset="0"/>
              </a:rPr>
              <a:t>The Elements of Music </a:t>
            </a:r>
          </a:p>
        </p:txBody>
      </p:sp>
      <p:cxnSp>
        <p:nvCxnSpPr>
          <p:cNvPr id="26" name="Straight Connector 25"/>
          <p:cNvCxnSpPr>
            <a:cxnSpLocks/>
          </p:cNvCxnSpPr>
          <p:nvPr/>
        </p:nvCxnSpPr>
        <p:spPr>
          <a:xfrm flipV="1">
            <a:off x="6126133" y="11533933"/>
            <a:ext cx="25243" cy="197373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9" name="Graphic 7" descr="DJ">
            <a:extLst>
              <a:ext uri="{FF2B5EF4-FFF2-40B4-BE49-F238E27FC236}">
                <a16:creationId xmlns:a16="http://schemas.microsoft.com/office/drawing/2014/main" id="{A1ACCE51-FD2E-4230-B991-ADDA8C194D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57243" y="12279232"/>
            <a:ext cx="412380" cy="41238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7A1D6EB7-7A63-4228-BD86-E561510E73E7}"/>
              </a:ext>
            </a:extLst>
          </p:cNvPr>
          <p:cNvSpPr/>
          <p:nvPr/>
        </p:nvSpPr>
        <p:spPr>
          <a:xfrm>
            <a:off x="2693807" y="11048510"/>
            <a:ext cx="128545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1000" b="1" dirty="0">
                <a:solidFill>
                  <a:srgbClr val="D759AD"/>
                </a:solidFill>
                <a:cs typeface="Calibri" panose="020F0502020204030204" pitchFamily="34" charset="0"/>
              </a:rPr>
              <a:t>Listening, Performing &amp; Composing</a:t>
            </a:r>
          </a:p>
        </p:txBody>
      </p:sp>
      <p:cxnSp>
        <p:nvCxnSpPr>
          <p:cNvPr id="33" name="Straight Connector 32"/>
          <p:cNvCxnSpPr>
            <a:cxnSpLocks/>
          </p:cNvCxnSpPr>
          <p:nvPr/>
        </p:nvCxnSpPr>
        <p:spPr>
          <a:xfrm flipH="1" flipV="1">
            <a:off x="3687186" y="11434128"/>
            <a:ext cx="977709" cy="338109"/>
          </a:xfrm>
          <a:prstGeom prst="line">
            <a:avLst/>
          </a:prstGeom>
          <a:ln>
            <a:solidFill>
              <a:srgbClr val="D759A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595EAE29-4E89-466E-9DB8-A7ED522663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3828" y="10857863"/>
            <a:ext cx="611695" cy="745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8" name="Straight Connector 37"/>
          <p:cNvCxnSpPr>
            <a:cxnSpLocks/>
          </p:cNvCxnSpPr>
          <p:nvPr/>
        </p:nvCxnSpPr>
        <p:spPr>
          <a:xfrm flipH="1" flipV="1">
            <a:off x="1186856" y="10177363"/>
            <a:ext cx="196917" cy="22030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cxnSpLocks/>
          </p:cNvCxnSpPr>
          <p:nvPr/>
        </p:nvCxnSpPr>
        <p:spPr>
          <a:xfrm flipH="1" flipV="1">
            <a:off x="1942478" y="9934703"/>
            <a:ext cx="88477" cy="335920"/>
          </a:xfrm>
          <a:prstGeom prst="line">
            <a:avLst/>
          </a:prstGeom>
          <a:ln>
            <a:solidFill>
              <a:srgbClr val="D759A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cxnSpLocks/>
          </p:cNvCxnSpPr>
          <p:nvPr/>
        </p:nvCxnSpPr>
        <p:spPr>
          <a:xfrm flipH="1">
            <a:off x="914630" y="12096284"/>
            <a:ext cx="351055" cy="158242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172833" y="12316015"/>
            <a:ext cx="1498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rgbClr val="D759AD"/>
                </a:solidFill>
              </a:rPr>
              <a:t>Identify instruments and crotchet beats and rests</a:t>
            </a:r>
            <a:endParaRPr lang="en-US" sz="1000" b="1" dirty="0">
              <a:solidFill>
                <a:srgbClr val="D759AD"/>
              </a:solidFill>
            </a:endParaRPr>
          </a:p>
        </p:txBody>
      </p:sp>
      <p:cxnSp>
        <p:nvCxnSpPr>
          <p:cNvPr id="47" name="Straight Connector 46"/>
          <p:cNvCxnSpPr>
            <a:cxnSpLocks/>
          </p:cNvCxnSpPr>
          <p:nvPr/>
        </p:nvCxnSpPr>
        <p:spPr>
          <a:xfrm flipV="1">
            <a:off x="4814215" y="12246806"/>
            <a:ext cx="92941" cy="143179"/>
          </a:xfrm>
          <a:prstGeom prst="line">
            <a:avLst/>
          </a:prstGeom>
          <a:ln>
            <a:solidFill>
              <a:srgbClr val="D759A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/>
          </p:cNvCxnSpPr>
          <p:nvPr/>
        </p:nvCxnSpPr>
        <p:spPr>
          <a:xfrm flipH="1">
            <a:off x="666806" y="10857863"/>
            <a:ext cx="402676" cy="149865"/>
          </a:xfrm>
          <a:prstGeom prst="line">
            <a:avLst/>
          </a:prstGeom>
          <a:ln>
            <a:solidFill>
              <a:srgbClr val="D759A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cxnSpLocks/>
          </p:cNvCxnSpPr>
          <p:nvPr/>
        </p:nvCxnSpPr>
        <p:spPr>
          <a:xfrm flipV="1">
            <a:off x="2718583" y="9947799"/>
            <a:ext cx="145441" cy="407633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cxnSpLocks/>
          </p:cNvCxnSpPr>
          <p:nvPr/>
        </p:nvCxnSpPr>
        <p:spPr>
          <a:xfrm flipH="1" flipV="1">
            <a:off x="3995451" y="9987013"/>
            <a:ext cx="174990" cy="303521"/>
          </a:xfrm>
          <a:prstGeom prst="line">
            <a:avLst/>
          </a:prstGeom>
          <a:ln>
            <a:solidFill>
              <a:srgbClr val="D759A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411" y="9237380"/>
            <a:ext cx="1752334" cy="1724311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7353329" y="9641175"/>
            <a:ext cx="1115085" cy="691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Year </a:t>
            </a:r>
          </a:p>
          <a:p>
            <a:pPr algn="ctr"/>
            <a:r>
              <a:rPr lang="en-GB" sz="22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8</a:t>
            </a:r>
            <a:endParaRPr lang="en-US" sz="220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BC6A9DAF-0426-49F8-89F1-4B24E4DCF3E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436" y="8774132"/>
            <a:ext cx="3446348" cy="295245"/>
          </a:xfrm>
          <a:prstGeom prst="rect">
            <a:avLst/>
          </a:prstGeom>
        </p:spPr>
      </p:pic>
      <p:sp>
        <p:nvSpPr>
          <p:cNvPr id="65" name="TextBox 16">
            <a:extLst>
              <a:ext uri="{FF2B5EF4-FFF2-40B4-BE49-F238E27FC236}">
                <a16:creationId xmlns:a16="http://schemas.microsoft.com/office/drawing/2014/main" id="{2A524976-7D76-4C79-8E41-CB1A448EC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0521" y="7852608"/>
            <a:ext cx="96319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b="1" dirty="0">
                <a:solidFill>
                  <a:srgbClr val="00B0F0"/>
                </a:solidFill>
                <a:cs typeface="Calibri" panose="020F0502020204030204" pitchFamily="34" charset="0"/>
              </a:rPr>
              <a:t>Effective Keyboard Performance Technique</a:t>
            </a:r>
          </a:p>
        </p:txBody>
      </p:sp>
      <p:cxnSp>
        <p:nvCxnSpPr>
          <p:cNvPr id="66" name="Straight Connector 65"/>
          <p:cNvCxnSpPr>
            <a:cxnSpLocks/>
            <a:endCxn id="65" idx="1"/>
          </p:cNvCxnSpPr>
          <p:nvPr/>
        </p:nvCxnSpPr>
        <p:spPr>
          <a:xfrm flipV="1">
            <a:off x="7981735" y="8206551"/>
            <a:ext cx="408786" cy="623402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8" name="Picture 67">
            <a:extLst>
              <a:ext uri="{FF2B5EF4-FFF2-40B4-BE49-F238E27FC236}">
                <a16:creationId xmlns:a16="http://schemas.microsoft.com/office/drawing/2014/main" id="{CDB89766-76C0-4AA0-ABDF-94D1D8BA62D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09503" y="8522180"/>
            <a:ext cx="986455" cy="401086"/>
          </a:xfrm>
          <a:prstGeom prst="rect">
            <a:avLst/>
          </a:prstGeom>
        </p:spPr>
      </p:pic>
      <p:sp>
        <p:nvSpPr>
          <p:cNvPr id="69" name="TextBox 16">
            <a:extLst>
              <a:ext uri="{FF2B5EF4-FFF2-40B4-BE49-F238E27FC236}">
                <a16:creationId xmlns:a16="http://schemas.microsoft.com/office/drawing/2014/main" id="{A8519142-F00D-42E6-93D3-B5C30B243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8712" y="7993445"/>
            <a:ext cx="8255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b="1" dirty="0">
                <a:solidFill>
                  <a:srgbClr val="D759AD"/>
                </a:solidFill>
                <a:cs typeface="Calibri" panose="020F0502020204030204" pitchFamily="34" charset="0"/>
              </a:rPr>
              <a:t>Treble Clef Staff Notation</a:t>
            </a:r>
          </a:p>
        </p:txBody>
      </p:sp>
      <p:cxnSp>
        <p:nvCxnSpPr>
          <p:cNvPr id="70" name="Straight Connector 69"/>
          <p:cNvCxnSpPr>
            <a:cxnSpLocks/>
          </p:cNvCxnSpPr>
          <p:nvPr/>
        </p:nvCxnSpPr>
        <p:spPr>
          <a:xfrm flipV="1">
            <a:off x="6970081" y="8255287"/>
            <a:ext cx="96912" cy="437846"/>
          </a:xfrm>
          <a:prstGeom prst="line">
            <a:avLst/>
          </a:prstGeom>
          <a:ln>
            <a:solidFill>
              <a:srgbClr val="D759A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1" name="Graphic 18" descr="Treble clef">
            <a:extLst>
              <a:ext uri="{FF2B5EF4-FFF2-40B4-BE49-F238E27FC236}">
                <a16:creationId xmlns:a16="http://schemas.microsoft.com/office/drawing/2014/main" id="{515B238E-A7D1-463B-933A-F5F2BC37FC8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80127" y="7977235"/>
            <a:ext cx="381410" cy="381410"/>
          </a:xfrm>
          <a:prstGeom prst="rect">
            <a:avLst/>
          </a:prstGeom>
        </p:spPr>
      </p:pic>
      <p:sp>
        <p:nvSpPr>
          <p:cNvPr id="72" name="TextBox 16">
            <a:extLst>
              <a:ext uri="{FF2B5EF4-FFF2-40B4-BE49-F238E27FC236}">
                <a16:creationId xmlns:a16="http://schemas.microsoft.com/office/drawing/2014/main" id="{A5B81D7D-9664-4AF0-B6F1-3A4656E8C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2741" y="8004261"/>
            <a:ext cx="139664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b="1" dirty="0">
                <a:solidFill>
                  <a:srgbClr val="00B0F0"/>
                </a:solidFill>
                <a:cs typeface="Calibri" panose="020F0502020204030204" pitchFamily="34" charset="0"/>
              </a:rPr>
              <a:t>Melody and Chords</a:t>
            </a:r>
          </a:p>
        </p:txBody>
      </p:sp>
      <p:cxnSp>
        <p:nvCxnSpPr>
          <p:cNvPr id="74" name="Straight Connector 73"/>
          <p:cNvCxnSpPr>
            <a:cxnSpLocks/>
          </p:cNvCxnSpPr>
          <p:nvPr/>
        </p:nvCxnSpPr>
        <p:spPr>
          <a:xfrm flipV="1">
            <a:off x="5213151" y="8305425"/>
            <a:ext cx="121622" cy="33309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cxnSpLocks/>
          </p:cNvCxnSpPr>
          <p:nvPr/>
        </p:nvCxnSpPr>
        <p:spPr>
          <a:xfrm flipH="1" flipV="1">
            <a:off x="5524717" y="6969804"/>
            <a:ext cx="216223" cy="166108"/>
          </a:xfrm>
          <a:prstGeom prst="line">
            <a:avLst/>
          </a:prstGeom>
          <a:ln>
            <a:solidFill>
              <a:srgbClr val="D759A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2" name="TextBox 16">
            <a:extLst>
              <a:ext uri="{FF2B5EF4-FFF2-40B4-BE49-F238E27FC236}">
                <a16:creationId xmlns:a16="http://schemas.microsoft.com/office/drawing/2014/main" id="{1AE89A3D-6F96-48F3-A8DD-6C699254A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9032" y="10907344"/>
            <a:ext cx="8255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b="1" dirty="0">
                <a:solidFill>
                  <a:srgbClr val="00B0F0"/>
                </a:solidFill>
                <a:cs typeface="Calibri" panose="020F0502020204030204" pitchFamily="34" charset="0"/>
              </a:rPr>
              <a:t>Rhythm Grid Notation</a:t>
            </a:r>
          </a:p>
        </p:txBody>
      </p:sp>
      <p:cxnSp>
        <p:nvCxnSpPr>
          <p:cNvPr id="93" name="Straight Connector 92"/>
          <p:cNvCxnSpPr>
            <a:cxnSpLocks/>
            <a:endCxn id="92" idx="2"/>
          </p:cNvCxnSpPr>
          <p:nvPr/>
        </p:nvCxnSpPr>
        <p:spPr>
          <a:xfrm flipV="1">
            <a:off x="5227903" y="11461342"/>
            <a:ext cx="13879" cy="31089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5" name="Picture 94">
            <a:extLst>
              <a:ext uri="{FF2B5EF4-FFF2-40B4-BE49-F238E27FC236}">
                <a16:creationId xmlns:a16="http://schemas.microsoft.com/office/drawing/2014/main" id="{9BCB32E4-DCF2-4A7C-BB85-E60E00F8B3D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18749" y="10793196"/>
            <a:ext cx="759536" cy="754072"/>
          </a:xfrm>
          <a:prstGeom prst="rect">
            <a:avLst/>
          </a:prstGeom>
        </p:spPr>
      </p:pic>
      <p:sp>
        <p:nvSpPr>
          <p:cNvPr id="97" name="TextBox 16">
            <a:extLst>
              <a:ext uri="{FF2B5EF4-FFF2-40B4-BE49-F238E27FC236}">
                <a16:creationId xmlns:a16="http://schemas.microsoft.com/office/drawing/2014/main" id="{83432DE1-BB20-4AD1-BDE8-666455316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5258" y="10991282"/>
            <a:ext cx="8255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b="1" dirty="0">
                <a:solidFill>
                  <a:srgbClr val="00B0F0"/>
                </a:solidFill>
                <a:cs typeface="Calibri" panose="020F0502020204030204" pitchFamily="34" charset="0"/>
              </a:rPr>
              <a:t>Pulse/Beat</a:t>
            </a:r>
          </a:p>
        </p:txBody>
      </p:sp>
      <p:cxnSp>
        <p:nvCxnSpPr>
          <p:cNvPr id="98" name="Straight Connector 97"/>
          <p:cNvCxnSpPr>
            <a:cxnSpLocks/>
          </p:cNvCxnSpPr>
          <p:nvPr/>
        </p:nvCxnSpPr>
        <p:spPr>
          <a:xfrm flipV="1">
            <a:off x="6620020" y="11291622"/>
            <a:ext cx="421681" cy="511292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" name="Picture 12" descr="See the source image">
            <a:extLst>
              <a:ext uri="{FF2B5EF4-FFF2-40B4-BE49-F238E27FC236}">
                <a16:creationId xmlns:a16="http://schemas.microsoft.com/office/drawing/2014/main" id="{3320543E-93C0-4F37-9C1A-D5F6FA239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554" y="11855060"/>
            <a:ext cx="616679" cy="61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TextBox 16">
            <a:extLst>
              <a:ext uri="{FF2B5EF4-FFF2-40B4-BE49-F238E27FC236}">
                <a16:creationId xmlns:a16="http://schemas.microsoft.com/office/drawing/2014/main" id="{3B0790D1-4BF8-42DD-9AEE-21B19BC5C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2002" y="6648084"/>
            <a:ext cx="9270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b="1" dirty="0">
                <a:solidFill>
                  <a:srgbClr val="D759AD"/>
                </a:solidFill>
                <a:cs typeface="Calibri" panose="020F0502020204030204" pitchFamily="34" charset="0"/>
              </a:rPr>
              <a:t>Cyclic and Polyrhythms</a:t>
            </a:r>
          </a:p>
        </p:txBody>
      </p:sp>
      <p:pic>
        <p:nvPicPr>
          <p:cNvPr id="108" name="Picture 10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403" y="6220902"/>
            <a:ext cx="1713487" cy="1745318"/>
          </a:xfrm>
          <a:prstGeom prst="rect">
            <a:avLst/>
          </a:prstGeom>
        </p:spPr>
      </p:pic>
      <p:sp>
        <p:nvSpPr>
          <p:cNvPr id="109" name="TextBox 108"/>
          <p:cNvSpPr txBox="1"/>
          <p:nvPr/>
        </p:nvSpPr>
        <p:spPr>
          <a:xfrm>
            <a:off x="3668507" y="6639119"/>
            <a:ext cx="1111277" cy="85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Year </a:t>
            </a:r>
          </a:p>
          <a:p>
            <a:pPr algn="ctr"/>
            <a:r>
              <a:rPr lang="en-GB" sz="22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9</a:t>
            </a:r>
            <a:endParaRPr lang="en-US" sz="220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12" name="Rectangle 111"/>
          <p:cNvSpPr/>
          <p:nvPr/>
        </p:nvSpPr>
        <p:spPr>
          <a:xfrm rot="21420078">
            <a:off x="5135005" y="7031736"/>
            <a:ext cx="31598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Samba Music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5491919" y="6218249"/>
            <a:ext cx="12684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rgbClr val="D759AD"/>
                </a:solidFill>
              </a:rPr>
              <a:t>Identify key features of Samba Music</a:t>
            </a:r>
            <a:endParaRPr lang="en-US" sz="1000" b="1" dirty="0">
              <a:solidFill>
                <a:srgbClr val="D759AD"/>
              </a:solidFill>
            </a:endParaRPr>
          </a:p>
        </p:txBody>
      </p:sp>
      <p:cxnSp>
        <p:nvCxnSpPr>
          <p:cNvPr id="114" name="Straight Connector 113"/>
          <p:cNvCxnSpPr>
            <a:cxnSpLocks/>
          </p:cNvCxnSpPr>
          <p:nvPr/>
        </p:nvCxnSpPr>
        <p:spPr>
          <a:xfrm flipV="1">
            <a:off x="6147410" y="6654572"/>
            <a:ext cx="179578" cy="455484"/>
          </a:xfrm>
          <a:prstGeom prst="line">
            <a:avLst/>
          </a:prstGeom>
          <a:ln>
            <a:solidFill>
              <a:srgbClr val="D759A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7" name="TextBox 16">
            <a:extLst>
              <a:ext uri="{FF2B5EF4-FFF2-40B4-BE49-F238E27FC236}">
                <a16:creationId xmlns:a16="http://schemas.microsoft.com/office/drawing/2014/main" id="{EF745991-CD9E-4BCE-A956-852F5D1E9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0637" y="7689396"/>
            <a:ext cx="11801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b="1" dirty="0">
                <a:solidFill>
                  <a:srgbClr val="D759AD"/>
                </a:solidFill>
                <a:cs typeface="Calibri" panose="020F0502020204030204" pitchFamily="34" charset="0"/>
              </a:rPr>
              <a:t>Improvisation</a:t>
            </a:r>
          </a:p>
        </p:txBody>
      </p:sp>
      <p:cxnSp>
        <p:nvCxnSpPr>
          <p:cNvPr id="118" name="Straight Connector 117"/>
          <p:cNvCxnSpPr>
            <a:cxnSpLocks/>
          </p:cNvCxnSpPr>
          <p:nvPr/>
        </p:nvCxnSpPr>
        <p:spPr>
          <a:xfrm flipV="1">
            <a:off x="5815049" y="7503484"/>
            <a:ext cx="460001" cy="175144"/>
          </a:xfrm>
          <a:prstGeom prst="line">
            <a:avLst/>
          </a:prstGeom>
          <a:ln>
            <a:solidFill>
              <a:srgbClr val="D759A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1" name="TextBox 16">
            <a:extLst>
              <a:ext uri="{FF2B5EF4-FFF2-40B4-BE49-F238E27FC236}">
                <a16:creationId xmlns:a16="http://schemas.microsoft.com/office/drawing/2014/main" id="{85857E20-EF36-45C2-8DD5-7D564F5F8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0839" y="7558253"/>
            <a:ext cx="825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b="1" dirty="0">
                <a:solidFill>
                  <a:srgbClr val="00B0F0"/>
                </a:solidFill>
                <a:cs typeface="Calibri" panose="020F0502020204030204" pitchFamily="34" charset="0"/>
              </a:rPr>
              <a:t>Texture and Layers</a:t>
            </a:r>
          </a:p>
        </p:txBody>
      </p:sp>
      <p:cxnSp>
        <p:nvCxnSpPr>
          <p:cNvPr id="122" name="Straight Connector 121"/>
          <p:cNvCxnSpPr>
            <a:cxnSpLocks/>
          </p:cNvCxnSpPr>
          <p:nvPr/>
        </p:nvCxnSpPr>
        <p:spPr>
          <a:xfrm flipH="1" flipV="1">
            <a:off x="6777513" y="7503484"/>
            <a:ext cx="287065" cy="20190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4" name="TextBox 16">
            <a:extLst>
              <a:ext uri="{FF2B5EF4-FFF2-40B4-BE49-F238E27FC236}">
                <a16:creationId xmlns:a16="http://schemas.microsoft.com/office/drawing/2014/main" id="{B8741F67-3EA3-479E-91F1-6E4C5B677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0832" y="6450671"/>
            <a:ext cx="7381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solidFill>
                  <a:srgbClr val="00B0F0"/>
                </a:solidFill>
                <a:cs typeface="Calibri" panose="020F0502020204030204" pitchFamily="34" charset="0"/>
              </a:rPr>
              <a:t>Performing as an Ensemble</a:t>
            </a:r>
          </a:p>
        </p:txBody>
      </p:sp>
      <p:cxnSp>
        <p:nvCxnSpPr>
          <p:cNvPr id="125" name="Straight Connector 124"/>
          <p:cNvCxnSpPr>
            <a:cxnSpLocks/>
          </p:cNvCxnSpPr>
          <p:nvPr/>
        </p:nvCxnSpPr>
        <p:spPr>
          <a:xfrm flipV="1">
            <a:off x="6825258" y="6739816"/>
            <a:ext cx="182358" cy="35049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8" name="TextBox 16">
            <a:extLst>
              <a:ext uri="{FF2B5EF4-FFF2-40B4-BE49-F238E27FC236}">
                <a16:creationId xmlns:a16="http://schemas.microsoft.com/office/drawing/2014/main" id="{CFF83FFC-334D-4F69-AFD0-3741B113B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0911" y="7699588"/>
            <a:ext cx="9813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b="1" dirty="0">
                <a:solidFill>
                  <a:srgbClr val="D759AD"/>
                </a:solidFill>
                <a:cs typeface="Calibri" panose="020F0502020204030204" pitchFamily="34" charset="0"/>
              </a:rPr>
              <a:t>Syncopation</a:t>
            </a:r>
          </a:p>
        </p:txBody>
      </p:sp>
      <p:cxnSp>
        <p:nvCxnSpPr>
          <p:cNvPr id="129" name="Straight Connector 128"/>
          <p:cNvCxnSpPr>
            <a:cxnSpLocks/>
            <a:stCxn id="128" idx="0"/>
          </p:cNvCxnSpPr>
          <p:nvPr/>
        </p:nvCxnSpPr>
        <p:spPr>
          <a:xfrm flipH="1" flipV="1">
            <a:off x="7259285" y="7394459"/>
            <a:ext cx="922316" cy="305129"/>
          </a:xfrm>
          <a:prstGeom prst="line">
            <a:avLst/>
          </a:prstGeom>
          <a:ln>
            <a:solidFill>
              <a:srgbClr val="D759A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2" name="TextBox 16">
            <a:extLst>
              <a:ext uri="{FF2B5EF4-FFF2-40B4-BE49-F238E27FC236}">
                <a16:creationId xmlns:a16="http://schemas.microsoft.com/office/drawing/2014/main" id="{58E48757-B86E-445D-8E17-A6C5B8668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5736" y="6414180"/>
            <a:ext cx="88345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b="1" dirty="0">
                <a:solidFill>
                  <a:srgbClr val="00B0F0"/>
                </a:solidFill>
                <a:cs typeface="Calibri" panose="020F0502020204030204" pitchFamily="34" charset="0"/>
              </a:rPr>
              <a:t>Latin-American</a:t>
            </a:r>
          </a:p>
          <a:p>
            <a:pPr algn="ctr" eaLnBrk="1" hangingPunct="1"/>
            <a:r>
              <a:rPr lang="en-US" altLang="en-US" sz="1000" b="1" dirty="0">
                <a:solidFill>
                  <a:srgbClr val="00B0F0"/>
                </a:solidFill>
                <a:cs typeface="Calibri" panose="020F0502020204030204" pitchFamily="34" charset="0"/>
              </a:rPr>
              <a:t>Percussion</a:t>
            </a:r>
          </a:p>
        </p:txBody>
      </p:sp>
      <p:cxnSp>
        <p:nvCxnSpPr>
          <p:cNvPr id="133" name="Straight Connector 132"/>
          <p:cNvCxnSpPr>
            <a:cxnSpLocks/>
          </p:cNvCxnSpPr>
          <p:nvPr/>
        </p:nvCxnSpPr>
        <p:spPr>
          <a:xfrm>
            <a:off x="7726349" y="7298915"/>
            <a:ext cx="1016078" cy="76312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4" name="Picture 133">
            <a:extLst>
              <a:ext uri="{FF2B5EF4-FFF2-40B4-BE49-F238E27FC236}">
                <a16:creationId xmlns:a16="http://schemas.microsoft.com/office/drawing/2014/main" id="{CCDB4B67-41BA-46B9-837F-7811EF81AB5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08857" y="6939009"/>
            <a:ext cx="539489" cy="805810"/>
          </a:xfrm>
          <a:prstGeom prst="rect">
            <a:avLst/>
          </a:prstGeom>
        </p:spPr>
      </p:pic>
      <p:sp>
        <p:nvSpPr>
          <p:cNvPr id="140" name="TextBox 16">
            <a:extLst>
              <a:ext uri="{FF2B5EF4-FFF2-40B4-BE49-F238E27FC236}">
                <a16:creationId xmlns:a16="http://schemas.microsoft.com/office/drawing/2014/main" id="{C095E389-A616-4EDA-89F7-D8D7B75BB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4384" y="5280936"/>
            <a:ext cx="9707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b="1" dirty="0">
                <a:solidFill>
                  <a:srgbClr val="D759AD"/>
                </a:solidFill>
                <a:cs typeface="Calibri" panose="020F0502020204030204" pitchFamily="34" charset="0"/>
              </a:rPr>
              <a:t>Dissonance</a:t>
            </a:r>
          </a:p>
        </p:txBody>
      </p:sp>
      <p:cxnSp>
        <p:nvCxnSpPr>
          <p:cNvPr id="141" name="Straight Connector 140"/>
          <p:cNvCxnSpPr>
            <a:cxnSpLocks/>
          </p:cNvCxnSpPr>
          <p:nvPr/>
        </p:nvCxnSpPr>
        <p:spPr>
          <a:xfrm flipV="1">
            <a:off x="4920784" y="5465985"/>
            <a:ext cx="440557" cy="279930"/>
          </a:xfrm>
          <a:prstGeom prst="line">
            <a:avLst/>
          </a:prstGeom>
          <a:ln>
            <a:solidFill>
              <a:srgbClr val="D759A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3" name="Picture 18" descr="See the source image">
            <a:extLst>
              <a:ext uri="{FF2B5EF4-FFF2-40B4-BE49-F238E27FC236}">
                <a16:creationId xmlns:a16="http://schemas.microsoft.com/office/drawing/2014/main" id="{555934C6-ED8D-41F6-B6DD-4E3B7FD8A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846" y="5062434"/>
            <a:ext cx="497066" cy="24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" name="TextBox 16">
            <a:extLst>
              <a:ext uri="{FF2B5EF4-FFF2-40B4-BE49-F238E27FC236}">
                <a16:creationId xmlns:a16="http://schemas.microsoft.com/office/drawing/2014/main" id="{C179A666-4325-4904-8634-04CA50B20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9910" y="4990516"/>
            <a:ext cx="764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b="1" dirty="0">
                <a:solidFill>
                  <a:srgbClr val="D759AD"/>
                </a:solidFill>
                <a:cs typeface="Calibri" panose="020F0502020204030204" pitchFamily="34" charset="0"/>
              </a:rPr>
              <a:t>Leitmotif and theme</a:t>
            </a:r>
          </a:p>
        </p:txBody>
      </p:sp>
      <p:cxnSp>
        <p:nvCxnSpPr>
          <p:cNvPr id="148" name="Straight Connector 147"/>
          <p:cNvCxnSpPr>
            <a:cxnSpLocks/>
          </p:cNvCxnSpPr>
          <p:nvPr/>
        </p:nvCxnSpPr>
        <p:spPr>
          <a:xfrm flipV="1">
            <a:off x="4607208" y="5332063"/>
            <a:ext cx="435969" cy="317903"/>
          </a:xfrm>
          <a:prstGeom prst="line">
            <a:avLst/>
          </a:prstGeom>
          <a:ln>
            <a:solidFill>
              <a:srgbClr val="D759A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0" name="TextBox 149"/>
          <p:cNvSpPr txBox="1"/>
          <p:nvPr/>
        </p:nvSpPr>
        <p:spPr>
          <a:xfrm>
            <a:off x="3686742" y="4913572"/>
            <a:ext cx="14522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rgbClr val="00B0F0"/>
                </a:solidFill>
              </a:rPr>
              <a:t>Understand the difference between major and minor</a:t>
            </a:r>
            <a:endParaRPr lang="en-US" sz="1000" b="1" dirty="0">
              <a:solidFill>
                <a:srgbClr val="00B0F0"/>
              </a:solidFill>
            </a:endParaRPr>
          </a:p>
        </p:txBody>
      </p:sp>
      <p:cxnSp>
        <p:nvCxnSpPr>
          <p:cNvPr id="151" name="Straight Connector 150"/>
          <p:cNvCxnSpPr>
            <a:cxnSpLocks/>
          </p:cNvCxnSpPr>
          <p:nvPr/>
        </p:nvCxnSpPr>
        <p:spPr>
          <a:xfrm flipH="1" flipV="1">
            <a:off x="4220357" y="5378358"/>
            <a:ext cx="123814" cy="311849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3" name="TextBox 16">
            <a:extLst>
              <a:ext uri="{FF2B5EF4-FFF2-40B4-BE49-F238E27FC236}">
                <a16:creationId xmlns:a16="http://schemas.microsoft.com/office/drawing/2014/main" id="{57B8147F-B30B-4E3A-9FFB-594A562E6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9638" y="5985322"/>
            <a:ext cx="10379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b="1" dirty="0">
                <a:solidFill>
                  <a:srgbClr val="D759AD"/>
                </a:solidFill>
                <a:cs typeface="Calibri" panose="020F0502020204030204" pitchFamily="34" charset="0"/>
              </a:rPr>
              <a:t>Soundtrack and</a:t>
            </a:r>
          </a:p>
          <a:p>
            <a:pPr algn="ctr" eaLnBrk="1" hangingPunct="1"/>
            <a:r>
              <a:rPr lang="en-US" altLang="en-US" sz="1000" b="1" dirty="0">
                <a:solidFill>
                  <a:srgbClr val="D759AD"/>
                </a:solidFill>
                <a:cs typeface="Calibri" panose="020F0502020204030204" pitchFamily="34" charset="0"/>
              </a:rPr>
              <a:t>Sound Effect</a:t>
            </a:r>
          </a:p>
        </p:txBody>
      </p:sp>
      <p:cxnSp>
        <p:nvCxnSpPr>
          <p:cNvPr id="154" name="Straight Connector 153"/>
          <p:cNvCxnSpPr>
            <a:cxnSpLocks/>
          </p:cNvCxnSpPr>
          <p:nvPr/>
        </p:nvCxnSpPr>
        <p:spPr>
          <a:xfrm flipH="1" flipV="1">
            <a:off x="4453870" y="5812137"/>
            <a:ext cx="16091" cy="227494"/>
          </a:xfrm>
          <a:prstGeom prst="line">
            <a:avLst/>
          </a:prstGeom>
          <a:ln>
            <a:solidFill>
              <a:srgbClr val="D759A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56" name="Group 155"/>
          <p:cNvGrpSpPr/>
          <p:nvPr/>
        </p:nvGrpSpPr>
        <p:grpSpPr>
          <a:xfrm>
            <a:off x="2058024" y="4650476"/>
            <a:ext cx="1710219" cy="1745507"/>
            <a:chOff x="3983794" y="4667832"/>
            <a:chExt cx="1710219" cy="1745507"/>
          </a:xfrm>
        </p:grpSpPr>
        <p:pic>
          <p:nvPicPr>
            <p:cNvPr id="157" name="Picture 15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3794" y="4667832"/>
              <a:ext cx="1710219" cy="1745507"/>
            </a:xfrm>
            <a:prstGeom prst="rect">
              <a:avLst/>
            </a:prstGeom>
          </p:spPr>
        </p:pic>
        <p:sp>
          <p:nvSpPr>
            <p:cNvPr id="158" name="TextBox 157"/>
            <p:cNvSpPr txBox="1"/>
            <p:nvPr/>
          </p:nvSpPr>
          <p:spPr>
            <a:xfrm>
              <a:off x="4349154" y="5135166"/>
              <a:ext cx="1026491" cy="660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b="1" dirty="0"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Year </a:t>
              </a:r>
            </a:p>
            <a:p>
              <a:pPr algn="ctr"/>
              <a:r>
                <a:rPr lang="en-GB" sz="2200" b="1" dirty="0"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10</a:t>
              </a:r>
              <a:endParaRPr lang="en-US" sz="220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</p:grpSp>
      <p:sp>
        <p:nvSpPr>
          <p:cNvPr id="159" name="TextBox 158">
            <a:extLst>
              <a:ext uri="{FF2B5EF4-FFF2-40B4-BE49-F238E27FC236}">
                <a16:creationId xmlns:a16="http://schemas.microsoft.com/office/drawing/2014/main" id="{4FF75604-492E-4770-B52D-99FB1EC159B7}"/>
              </a:ext>
            </a:extLst>
          </p:cNvPr>
          <p:cNvSpPr txBox="1"/>
          <p:nvPr/>
        </p:nvSpPr>
        <p:spPr>
          <a:xfrm>
            <a:off x="1199964" y="4550890"/>
            <a:ext cx="12447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u="sng" dirty="0">
                <a:solidFill>
                  <a:srgbClr val="00B0F0"/>
                </a:solidFill>
              </a:rPr>
              <a:t>Component 1: Exploring Music Products &amp; Styles</a:t>
            </a:r>
          </a:p>
        </p:txBody>
      </p:sp>
      <p:cxnSp>
        <p:nvCxnSpPr>
          <p:cNvPr id="160" name="Straight Connector 159"/>
          <p:cNvCxnSpPr>
            <a:cxnSpLocks/>
          </p:cNvCxnSpPr>
          <p:nvPr/>
        </p:nvCxnSpPr>
        <p:spPr>
          <a:xfrm flipV="1">
            <a:off x="1748340" y="5082074"/>
            <a:ext cx="91250" cy="4998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62" name="Picture 16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517" y="1401181"/>
            <a:ext cx="1830888" cy="1830888"/>
          </a:xfrm>
          <a:prstGeom prst="rect">
            <a:avLst/>
          </a:prstGeom>
        </p:spPr>
      </p:pic>
      <p:sp>
        <p:nvSpPr>
          <p:cNvPr id="163" name="TextBox 162"/>
          <p:cNvSpPr txBox="1"/>
          <p:nvPr/>
        </p:nvSpPr>
        <p:spPr>
          <a:xfrm>
            <a:off x="7112765" y="1931243"/>
            <a:ext cx="10264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Year </a:t>
            </a:r>
          </a:p>
          <a:p>
            <a:pPr algn="ctr"/>
            <a:r>
              <a:rPr lang="en-GB" sz="22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11</a:t>
            </a:r>
            <a:endParaRPr lang="en-US" sz="220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64" name="TextBox 16">
            <a:extLst>
              <a:ext uri="{FF2B5EF4-FFF2-40B4-BE49-F238E27FC236}">
                <a16:creationId xmlns:a16="http://schemas.microsoft.com/office/drawing/2014/main" id="{C179A666-4325-4904-8634-04CA50B20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415" y="1270842"/>
            <a:ext cx="150917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000" b="1" u="sng" dirty="0">
                <a:solidFill>
                  <a:srgbClr val="D759AD"/>
                </a:solidFill>
                <a:cs typeface="Calibri" panose="020F0502020204030204" pitchFamily="34" charset="0"/>
              </a:rPr>
              <a:t>Component 3: Responding to a commercial Music Brief</a:t>
            </a:r>
            <a:endParaRPr lang="en-US" altLang="en-US" sz="1000" b="1" u="sng" dirty="0">
              <a:solidFill>
                <a:srgbClr val="D759AD"/>
              </a:solidFill>
              <a:cs typeface="Calibri" panose="020F0502020204030204" pitchFamily="34" charset="0"/>
            </a:endParaRPr>
          </a:p>
        </p:txBody>
      </p:sp>
      <p:cxnSp>
        <p:nvCxnSpPr>
          <p:cNvPr id="165" name="Straight Connector 164"/>
          <p:cNvCxnSpPr>
            <a:cxnSpLocks/>
            <a:endCxn id="164" idx="2"/>
          </p:cNvCxnSpPr>
          <p:nvPr/>
        </p:nvCxnSpPr>
        <p:spPr>
          <a:xfrm flipV="1">
            <a:off x="3257907" y="1824840"/>
            <a:ext cx="240095" cy="552488"/>
          </a:xfrm>
          <a:prstGeom prst="line">
            <a:avLst/>
          </a:prstGeom>
          <a:ln>
            <a:solidFill>
              <a:srgbClr val="D759A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8" name="Rectangle 167"/>
          <p:cNvSpPr/>
          <p:nvPr/>
        </p:nvSpPr>
        <p:spPr>
          <a:xfrm>
            <a:off x="127719" y="3504408"/>
            <a:ext cx="11112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00" b="1" dirty="0">
                <a:solidFill>
                  <a:srgbClr val="D759AD"/>
                </a:solidFill>
              </a:rPr>
              <a:t>Explore different </a:t>
            </a:r>
          </a:p>
          <a:p>
            <a:pPr algn="ctr"/>
            <a:r>
              <a:rPr lang="en-GB" sz="1000" b="1" dirty="0">
                <a:solidFill>
                  <a:srgbClr val="D759AD"/>
                </a:solidFill>
              </a:rPr>
              <a:t>styles and genres</a:t>
            </a:r>
          </a:p>
          <a:p>
            <a:pPr algn="ctr"/>
            <a:r>
              <a:rPr lang="en-GB" sz="1000" b="1" dirty="0">
                <a:solidFill>
                  <a:srgbClr val="D759AD"/>
                </a:solidFill>
              </a:rPr>
              <a:t> of music.</a:t>
            </a:r>
            <a:endParaRPr lang="en-US" sz="1000" b="1" dirty="0">
              <a:solidFill>
                <a:srgbClr val="D759AD"/>
              </a:solidFill>
            </a:endParaRPr>
          </a:p>
        </p:txBody>
      </p:sp>
      <p:cxnSp>
        <p:nvCxnSpPr>
          <p:cNvPr id="169" name="Straight Connector 168"/>
          <p:cNvCxnSpPr>
            <a:cxnSpLocks/>
          </p:cNvCxnSpPr>
          <p:nvPr/>
        </p:nvCxnSpPr>
        <p:spPr>
          <a:xfrm flipH="1" flipV="1">
            <a:off x="800384" y="4055103"/>
            <a:ext cx="239030" cy="305108"/>
          </a:xfrm>
          <a:prstGeom prst="line">
            <a:avLst/>
          </a:prstGeom>
          <a:ln>
            <a:solidFill>
              <a:srgbClr val="D759A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1" name="Rectangle 170"/>
          <p:cNvSpPr/>
          <p:nvPr/>
        </p:nvSpPr>
        <p:spPr>
          <a:xfrm>
            <a:off x="1582170" y="3124342"/>
            <a:ext cx="1572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dirty="0">
                <a:solidFill>
                  <a:srgbClr val="00B0F0"/>
                </a:solidFill>
              </a:rPr>
              <a:t>Take part in practical </a:t>
            </a:r>
          </a:p>
          <a:p>
            <a:pPr algn="ctr"/>
            <a:r>
              <a:rPr lang="en-GB" sz="1000" b="1" dirty="0">
                <a:solidFill>
                  <a:srgbClr val="00B0F0"/>
                </a:solidFill>
              </a:rPr>
              <a:t>workshops to understand </a:t>
            </a:r>
          </a:p>
          <a:p>
            <a:pPr algn="ctr"/>
            <a:r>
              <a:rPr lang="en-GB" sz="1000" b="1" dirty="0">
                <a:solidFill>
                  <a:srgbClr val="00B0F0"/>
                </a:solidFill>
              </a:rPr>
              <a:t>stylistic features and </a:t>
            </a:r>
          </a:p>
          <a:p>
            <a:pPr algn="ctr"/>
            <a:r>
              <a:rPr lang="en-GB" sz="1000" b="1" dirty="0">
                <a:solidFill>
                  <a:srgbClr val="00B0F0"/>
                </a:solidFill>
              </a:rPr>
              <a:t>characteristics.</a:t>
            </a:r>
            <a:endParaRPr lang="en-US" sz="1000" b="1" dirty="0">
              <a:solidFill>
                <a:srgbClr val="00B0F0"/>
              </a:solidFill>
            </a:endParaRPr>
          </a:p>
        </p:txBody>
      </p:sp>
      <p:cxnSp>
        <p:nvCxnSpPr>
          <p:cNvPr id="172" name="Straight Connector 171"/>
          <p:cNvCxnSpPr>
            <a:cxnSpLocks/>
          </p:cNvCxnSpPr>
          <p:nvPr/>
        </p:nvCxnSpPr>
        <p:spPr>
          <a:xfrm flipV="1">
            <a:off x="2715920" y="3661693"/>
            <a:ext cx="91250" cy="4998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3" name="Rectangle 172"/>
          <p:cNvSpPr/>
          <p:nvPr/>
        </p:nvSpPr>
        <p:spPr>
          <a:xfrm>
            <a:off x="1570645" y="4480735"/>
            <a:ext cx="48006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000" b="1" dirty="0">
                <a:solidFill>
                  <a:srgbClr val="D759AD"/>
                </a:solidFill>
              </a:rPr>
              <a:t>Learn about the different </a:t>
            </a:r>
          </a:p>
          <a:p>
            <a:pPr algn="ctr"/>
            <a:r>
              <a:rPr lang="en-GB" sz="1000" b="1" dirty="0">
                <a:solidFill>
                  <a:srgbClr val="D759AD"/>
                </a:solidFill>
              </a:rPr>
              <a:t>products the music industry.</a:t>
            </a:r>
            <a:endParaRPr lang="en-US" sz="1000" b="1" dirty="0">
              <a:solidFill>
                <a:srgbClr val="D759AD"/>
              </a:solidFill>
            </a:endParaRPr>
          </a:p>
        </p:txBody>
      </p:sp>
      <p:cxnSp>
        <p:nvCxnSpPr>
          <p:cNvPr id="174" name="Straight Connector 173"/>
          <p:cNvCxnSpPr>
            <a:cxnSpLocks/>
          </p:cNvCxnSpPr>
          <p:nvPr/>
        </p:nvCxnSpPr>
        <p:spPr>
          <a:xfrm flipH="1" flipV="1">
            <a:off x="3008815" y="4272540"/>
            <a:ext cx="206136" cy="331072"/>
          </a:xfrm>
          <a:prstGeom prst="line">
            <a:avLst/>
          </a:prstGeom>
          <a:ln>
            <a:solidFill>
              <a:srgbClr val="D759A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6" name="TextBox 16">
            <a:extLst>
              <a:ext uri="{FF2B5EF4-FFF2-40B4-BE49-F238E27FC236}">
                <a16:creationId xmlns:a16="http://schemas.microsoft.com/office/drawing/2014/main" id="{C179A666-4325-4904-8634-04CA50B20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6161" y="3266809"/>
            <a:ext cx="150917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000" b="1" u="sng" dirty="0">
                <a:solidFill>
                  <a:srgbClr val="D759AD"/>
                </a:solidFill>
                <a:cs typeface="Calibri" panose="020F0502020204030204" pitchFamily="34" charset="0"/>
              </a:rPr>
              <a:t>Component 2: </a:t>
            </a:r>
          </a:p>
          <a:p>
            <a:pPr algn="ctr" eaLnBrk="1" hangingPunct="1"/>
            <a:r>
              <a:rPr lang="en-GB" altLang="en-US" sz="1000" b="1" u="sng" dirty="0">
                <a:solidFill>
                  <a:srgbClr val="D759AD"/>
                </a:solidFill>
                <a:cs typeface="Calibri" panose="020F0502020204030204" pitchFamily="34" charset="0"/>
              </a:rPr>
              <a:t>Music Skills Development</a:t>
            </a:r>
            <a:endParaRPr lang="en-US" altLang="en-US" sz="1000" b="1" u="sng" dirty="0">
              <a:solidFill>
                <a:srgbClr val="D759AD"/>
              </a:solidFill>
              <a:cs typeface="Calibri" panose="020F0502020204030204" pitchFamily="34" charset="0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89107" y="5080454"/>
            <a:ext cx="9300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>
                <a:solidFill>
                  <a:srgbClr val="00B0F0"/>
                </a:solidFill>
              </a:rPr>
              <a:t>Develop </a:t>
            </a:r>
          </a:p>
          <a:p>
            <a:r>
              <a:rPr lang="en-GB" sz="1000" b="1" dirty="0">
                <a:solidFill>
                  <a:srgbClr val="00B0F0"/>
                </a:solidFill>
              </a:rPr>
              <a:t> instrumental </a:t>
            </a:r>
          </a:p>
          <a:p>
            <a:r>
              <a:rPr lang="en-GB" sz="1000" b="1" dirty="0">
                <a:solidFill>
                  <a:srgbClr val="00B0F0"/>
                </a:solidFill>
              </a:rPr>
              <a:t>Techniques.</a:t>
            </a:r>
          </a:p>
          <a:p>
            <a:pPr algn="ctr"/>
            <a:r>
              <a:rPr lang="en-GB" sz="1000" b="1" dirty="0">
                <a:solidFill>
                  <a:srgbClr val="00B0F0"/>
                </a:solidFill>
              </a:rPr>
              <a:t> </a:t>
            </a:r>
            <a:endParaRPr lang="en-US" sz="1000" b="1" dirty="0">
              <a:solidFill>
                <a:srgbClr val="00B0F0"/>
              </a:solidFill>
            </a:endParaRPr>
          </a:p>
        </p:txBody>
      </p:sp>
      <p:cxnSp>
        <p:nvCxnSpPr>
          <p:cNvPr id="178" name="Straight Connector 177"/>
          <p:cNvCxnSpPr>
            <a:cxnSpLocks/>
          </p:cNvCxnSpPr>
          <p:nvPr/>
        </p:nvCxnSpPr>
        <p:spPr>
          <a:xfrm flipV="1">
            <a:off x="699334" y="4913572"/>
            <a:ext cx="290994" cy="310452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0" name="Rectangle 179"/>
          <p:cNvSpPr/>
          <p:nvPr/>
        </p:nvSpPr>
        <p:spPr>
          <a:xfrm>
            <a:off x="3511993" y="4385719"/>
            <a:ext cx="48006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000" b="1" dirty="0">
                <a:solidFill>
                  <a:srgbClr val="00B0F0"/>
                </a:solidFill>
              </a:rPr>
              <a:t>Choose an area of the industry </a:t>
            </a:r>
          </a:p>
          <a:p>
            <a:pPr algn="ctr"/>
            <a:r>
              <a:rPr lang="en-GB" sz="1000" b="1" dirty="0">
                <a:solidFill>
                  <a:srgbClr val="00B0F0"/>
                </a:solidFill>
              </a:rPr>
              <a:t>that excites you </a:t>
            </a:r>
          </a:p>
          <a:p>
            <a:pPr algn="ctr"/>
            <a:r>
              <a:rPr lang="en-GB" sz="1000" b="1" dirty="0">
                <a:solidFill>
                  <a:srgbClr val="00B0F0"/>
                </a:solidFill>
              </a:rPr>
              <a:t>(composer, performer, or producer).</a:t>
            </a:r>
            <a:endParaRPr lang="en-US" sz="1000" b="1" dirty="0">
              <a:solidFill>
                <a:srgbClr val="00B0F0"/>
              </a:solidFill>
            </a:endParaRPr>
          </a:p>
        </p:txBody>
      </p:sp>
      <p:cxnSp>
        <p:nvCxnSpPr>
          <p:cNvPr id="181" name="Straight Connector 180"/>
          <p:cNvCxnSpPr>
            <a:cxnSpLocks/>
          </p:cNvCxnSpPr>
          <p:nvPr/>
        </p:nvCxnSpPr>
        <p:spPr>
          <a:xfrm flipH="1" flipV="1">
            <a:off x="4835546" y="4286961"/>
            <a:ext cx="200377" cy="378153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3" name="Rectangle 182"/>
          <p:cNvSpPr/>
          <p:nvPr/>
        </p:nvSpPr>
        <p:spPr>
          <a:xfrm>
            <a:off x="-222485" y="1787437"/>
            <a:ext cx="48006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000" b="1" dirty="0">
                <a:solidFill>
                  <a:srgbClr val="D759AD"/>
                </a:solidFill>
              </a:rPr>
              <a:t>Explore the brief </a:t>
            </a:r>
          </a:p>
          <a:p>
            <a:pPr algn="ctr"/>
            <a:r>
              <a:rPr lang="en-GB" sz="1000" b="1" dirty="0">
                <a:solidFill>
                  <a:srgbClr val="D759AD"/>
                </a:solidFill>
              </a:rPr>
              <a:t>and develop </a:t>
            </a:r>
          </a:p>
          <a:p>
            <a:pPr algn="ctr"/>
            <a:r>
              <a:rPr lang="en-GB" sz="1000" b="1" dirty="0">
                <a:solidFill>
                  <a:srgbClr val="D759AD"/>
                </a:solidFill>
              </a:rPr>
              <a:t>possible responses and ideas.</a:t>
            </a:r>
            <a:endParaRPr lang="en-US" sz="1000" b="1" dirty="0">
              <a:solidFill>
                <a:srgbClr val="D759AD"/>
              </a:solidFill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3581991" y="2856868"/>
            <a:ext cx="48006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000" b="1" dirty="0">
                <a:solidFill>
                  <a:srgbClr val="00B0F0"/>
                </a:solidFill>
              </a:rPr>
              <a:t>Use relevant resources, </a:t>
            </a:r>
          </a:p>
          <a:p>
            <a:pPr algn="ctr"/>
            <a:r>
              <a:rPr lang="en-GB" sz="1000" b="1" dirty="0">
                <a:solidFill>
                  <a:srgbClr val="00B0F0"/>
                </a:solidFill>
              </a:rPr>
              <a:t>Skills and techniques</a:t>
            </a:r>
          </a:p>
          <a:p>
            <a:pPr algn="ctr"/>
            <a:r>
              <a:rPr lang="en-GB" sz="1000" b="1" dirty="0">
                <a:solidFill>
                  <a:srgbClr val="00B0F0"/>
                </a:solidFill>
              </a:rPr>
              <a:t> to develop and refine musical material.</a:t>
            </a:r>
            <a:endParaRPr lang="en-US" sz="1000" b="1" dirty="0">
              <a:solidFill>
                <a:srgbClr val="00B0F0"/>
              </a:solidFill>
            </a:endParaRPr>
          </a:p>
        </p:txBody>
      </p:sp>
      <p:cxnSp>
        <p:nvCxnSpPr>
          <p:cNvPr id="187" name="Straight Connector 186"/>
          <p:cNvCxnSpPr>
            <a:cxnSpLocks/>
          </p:cNvCxnSpPr>
          <p:nvPr/>
        </p:nvCxnSpPr>
        <p:spPr>
          <a:xfrm flipV="1">
            <a:off x="5573095" y="3424022"/>
            <a:ext cx="382309" cy="47438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9" name="Rectangle 188"/>
          <p:cNvSpPr/>
          <p:nvPr/>
        </p:nvSpPr>
        <p:spPr>
          <a:xfrm>
            <a:off x="6244842" y="4353307"/>
            <a:ext cx="48006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000" b="1" dirty="0">
                <a:solidFill>
                  <a:srgbClr val="00B0F0"/>
                </a:solidFill>
              </a:rPr>
              <a:t>Review and reflect on </a:t>
            </a:r>
          </a:p>
          <a:p>
            <a:pPr algn="ctr"/>
            <a:r>
              <a:rPr lang="en-GB" sz="1000" b="1" dirty="0">
                <a:solidFill>
                  <a:srgbClr val="00B0F0"/>
                </a:solidFill>
              </a:rPr>
              <a:t>your approach to the </a:t>
            </a:r>
          </a:p>
          <a:p>
            <a:pPr algn="ctr"/>
            <a:r>
              <a:rPr lang="en-GB" sz="1000" b="1" dirty="0">
                <a:solidFill>
                  <a:srgbClr val="00B0F0"/>
                </a:solidFill>
              </a:rPr>
              <a:t>brief and your final outcome. </a:t>
            </a:r>
            <a:endParaRPr lang="en-US" sz="1000" b="1" dirty="0">
              <a:solidFill>
                <a:srgbClr val="00B0F0"/>
              </a:solidFill>
            </a:endParaRPr>
          </a:p>
        </p:txBody>
      </p:sp>
      <p:cxnSp>
        <p:nvCxnSpPr>
          <p:cNvPr id="190" name="Straight Connector 189"/>
          <p:cNvCxnSpPr>
            <a:cxnSpLocks/>
          </p:cNvCxnSpPr>
          <p:nvPr/>
        </p:nvCxnSpPr>
        <p:spPr>
          <a:xfrm flipH="1" flipV="1">
            <a:off x="8298975" y="3841307"/>
            <a:ext cx="253620" cy="48089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2" name="Rectangle 191"/>
          <p:cNvSpPr/>
          <p:nvPr/>
        </p:nvSpPr>
        <p:spPr>
          <a:xfrm>
            <a:off x="8592822" y="2305167"/>
            <a:ext cx="9316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00" b="1" dirty="0">
                <a:solidFill>
                  <a:srgbClr val="D759AD"/>
                </a:solidFill>
              </a:rPr>
              <a:t>Present your </a:t>
            </a:r>
          </a:p>
          <a:p>
            <a:pPr algn="ctr"/>
            <a:r>
              <a:rPr lang="en-GB" sz="1000" b="1" dirty="0">
                <a:solidFill>
                  <a:srgbClr val="D759AD"/>
                </a:solidFill>
              </a:rPr>
              <a:t>final response</a:t>
            </a:r>
          </a:p>
          <a:p>
            <a:pPr algn="ctr"/>
            <a:r>
              <a:rPr lang="en-GB" sz="1000" b="1" dirty="0">
                <a:solidFill>
                  <a:srgbClr val="D759AD"/>
                </a:solidFill>
              </a:rPr>
              <a:t> (solo or</a:t>
            </a:r>
          </a:p>
          <a:p>
            <a:pPr algn="ctr"/>
            <a:r>
              <a:rPr lang="en-GB" sz="1000" b="1" dirty="0">
                <a:solidFill>
                  <a:srgbClr val="D759AD"/>
                </a:solidFill>
              </a:rPr>
              <a:t> in a group).</a:t>
            </a:r>
            <a:endParaRPr lang="en-US" sz="1000" b="1" dirty="0">
              <a:solidFill>
                <a:srgbClr val="D759AD"/>
              </a:solidFill>
            </a:endParaRPr>
          </a:p>
        </p:txBody>
      </p:sp>
      <p:cxnSp>
        <p:nvCxnSpPr>
          <p:cNvPr id="193" name="Straight Connector 192"/>
          <p:cNvCxnSpPr>
            <a:cxnSpLocks/>
          </p:cNvCxnSpPr>
          <p:nvPr/>
        </p:nvCxnSpPr>
        <p:spPr>
          <a:xfrm flipV="1">
            <a:off x="8552595" y="3013747"/>
            <a:ext cx="321881" cy="292573"/>
          </a:xfrm>
          <a:prstGeom prst="line">
            <a:avLst/>
          </a:prstGeom>
          <a:ln>
            <a:solidFill>
              <a:srgbClr val="D759A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8" name="Rectangle 197"/>
          <p:cNvSpPr/>
          <p:nvPr/>
        </p:nvSpPr>
        <p:spPr>
          <a:xfrm>
            <a:off x="2241101" y="1827795"/>
            <a:ext cx="48006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000" b="1" dirty="0">
                <a:solidFill>
                  <a:srgbClr val="00B0F0"/>
                </a:solidFill>
              </a:rPr>
              <a:t>Reflect on your progress, </a:t>
            </a:r>
          </a:p>
          <a:p>
            <a:pPr algn="ctr"/>
            <a:r>
              <a:rPr lang="en-GB" sz="1000" b="1" dirty="0">
                <a:solidFill>
                  <a:srgbClr val="00B0F0"/>
                </a:solidFill>
              </a:rPr>
              <a:t>and on areas for improvement.</a:t>
            </a:r>
            <a:endParaRPr lang="en-US" sz="1000" b="1" dirty="0">
              <a:solidFill>
                <a:srgbClr val="00B0F0"/>
              </a:solidFill>
            </a:endParaRPr>
          </a:p>
        </p:txBody>
      </p:sp>
      <p:cxnSp>
        <p:nvCxnSpPr>
          <p:cNvPr id="199" name="Straight Connector 198"/>
          <p:cNvCxnSpPr>
            <a:cxnSpLocks/>
          </p:cNvCxnSpPr>
          <p:nvPr/>
        </p:nvCxnSpPr>
        <p:spPr>
          <a:xfrm flipH="1" flipV="1">
            <a:off x="4495938" y="2185755"/>
            <a:ext cx="204974" cy="49229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4" name="Rectangle 203"/>
          <p:cNvSpPr/>
          <p:nvPr/>
        </p:nvSpPr>
        <p:spPr>
          <a:xfrm>
            <a:off x="6362334" y="3436959"/>
            <a:ext cx="147187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>
                <a:solidFill>
                  <a:srgbClr val="00B0F0"/>
                </a:solidFill>
              </a:rPr>
              <a:t>Develop a range of skills</a:t>
            </a:r>
            <a:endParaRPr lang="en-US" sz="1000" b="1" dirty="0">
              <a:solidFill>
                <a:srgbClr val="00B0F0"/>
              </a:solidFill>
            </a:endParaRPr>
          </a:p>
        </p:txBody>
      </p:sp>
      <p:cxnSp>
        <p:nvCxnSpPr>
          <p:cNvPr id="205" name="Straight Connector 204"/>
          <p:cNvCxnSpPr>
            <a:cxnSpLocks/>
          </p:cNvCxnSpPr>
          <p:nvPr/>
        </p:nvCxnSpPr>
        <p:spPr>
          <a:xfrm flipV="1">
            <a:off x="7152225" y="3673244"/>
            <a:ext cx="29750" cy="291302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7" name="Rectangle 206"/>
          <p:cNvSpPr/>
          <p:nvPr/>
        </p:nvSpPr>
        <p:spPr>
          <a:xfrm>
            <a:off x="4839073" y="1007514"/>
            <a:ext cx="20900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dirty="0">
                <a:solidFill>
                  <a:srgbClr val="D759AD"/>
                </a:solidFill>
              </a:rPr>
              <a:t>Apply skills and techniques</a:t>
            </a:r>
          </a:p>
          <a:p>
            <a:pPr algn="ctr"/>
            <a:r>
              <a:rPr lang="en-GB" sz="1000" b="1" dirty="0">
                <a:solidFill>
                  <a:srgbClr val="D759AD"/>
                </a:solidFill>
              </a:rPr>
              <a:t> in a music performance, </a:t>
            </a:r>
          </a:p>
          <a:p>
            <a:pPr algn="ctr"/>
            <a:r>
              <a:rPr lang="en-GB" sz="1000" b="1" dirty="0">
                <a:solidFill>
                  <a:srgbClr val="D759AD"/>
                </a:solidFill>
              </a:rPr>
              <a:t>creation or production.</a:t>
            </a:r>
            <a:endParaRPr lang="en-US" sz="1000" b="1" dirty="0">
              <a:solidFill>
                <a:srgbClr val="D759AD"/>
              </a:solidFill>
            </a:endParaRPr>
          </a:p>
        </p:txBody>
      </p:sp>
      <p:cxnSp>
        <p:nvCxnSpPr>
          <p:cNvPr id="208" name="Straight Connector 207"/>
          <p:cNvCxnSpPr>
            <a:cxnSpLocks/>
          </p:cNvCxnSpPr>
          <p:nvPr/>
        </p:nvCxnSpPr>
        <p:spPr>
          <a:xfrm flipH="1" flipV="1">
            <a:off x="5653025" y="1659128"/>
            <a:ext cx="272127" cy="692380"/>
          </a:xfrm>
          <a:prstGeom prst="line">
            <a:avLst/>
          </a:prstGeom>
          <a:ln>
            <a:solidFill>
              <a:srgbClr val="D759A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10" name="Picture 209" descr="A picture containing music, mandolin, guitar, building material&#10;&#10;Description automatically generated">
            <a:extLst>
              <a:ext uri="{FF2B5EF4-FFF2-40B4-BE49-F238E27FC236}">
                <a16:creationId xmlns:a16="http://schemas.microsoft.com/office/drawing/2014/main" id="{14D36461-943D-4378-9646-60B348E4F8B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8736122" y="3101725"/>
            <a:ext cx="675648" cy="451840"/>
          </a:xfrm>
          <a:prstGeom prst="rect">
            <a:avLst/>
          </a:prstGeom>
        </p:spPr>
      </p:pic>
      <p:pic>
        <p:nvPicPr>
          <p:cNvPr id="211" name="Graphic 10" descr="Piano">
            <a:extLst>
              <a:ext uri="{FF2B5EF4-FFF2-40B4-BE49-F238E27FC236}">
                <a16:creationId xmlns:a16="http://schemas.microsoft.com/office/drawing/2014/main" id="{7C72536B-2E8F-4A63-BA20-3543A21164B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280778" y="3390414"/>
            <a:ext cx="416146" cy="416146"/>
          </a:xfrm>
          <a:prstGeom prst="rect">
            <a:avLst/>
          </a:prstGeom>
        </p:spPr>
      </p:pic>
      <p:pic>
        <p:nvPicPr>
          <p:cNvPr id="212" name="Graphic 40" descr="Volume">
            <a:extLst>
              <a:ext uri="{FF2B5EF4-FFF2-40B4-BE49-F238E27FC236}">
                <a16:creationId xmlns:a16="http://schemas.microsoft.com/office/drawing/2014/main" id="{C37B4474-C20D-4E40-8545-93C5BDC6DA4C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223032" y="1899419"/>
            <a:ext cx="458759" cy="458759"/>
          </a:xfrm>
          <a:prstGeom prst="rect">
            <a:avLst/>
          </a:prstGeom>
        </p:spPr>
      </p:pic>
      <p:pic>
        <p:nvPicPr>
          <p:cNvPr id="213" name="Picture 6" descr="See the source image">
            <a:extLst>
              <a:ext uri="{FF2B5EF4-FFF2-40B4-BE49-F238E27FC236}">
                <a16:creationId xmlns:a16="http://schemas.microsoft.com/office/drawing/2014/main" id="{2E7B223A-589E-4E67-B905-0064616EC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57" y="2770357"/>
            <a:ext cx="752402" cy="51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017B52-8EDE-860D-6038-C263340BC1AE}"/>
              </a:ext>
            </a:extLst>
          </p:cNvPr>
          <p:cNvSpPr txBox="1"/>
          <p:nvPr/>
        </p:nvSpPr>
        <p:spPr>
          <a:xfrm>
            <a:off x="3763044" y="5536559"/>
            <a:ext cx="2145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lgerian" panose="04020705040A02060702" pitchFamily="82" charset="0"/>
              </a:rPr>
              <a:t>Film Music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FDAD26-DDBE-D074-7757-F1F7E7613E33}"/>
              </a:ext>
            </a:extLst>
          </p:cNvPr>
          <p:cNvSpPr txBox="1"/>
          <p:nvPr/>
        </p:nvSpPr>
        <p:spPr>
          <a:xfrm>
            <a:off x="4434044" y="11731306"/>
            <a:ext cx="2718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TIME KEEPING 1 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5BBD772-A366-95C0-09B7-3DC68627FC53}"/>
              </a:ext>
            </a:extLst>
          </p:cNvPr>
          <p:cNvCxnSpPr>
            <a:cxnSpLocks/>
            <a:stCxn id="182" idx="0"/>
          </p:cNvCxnSpPr>
          <p:nvPr/>
        </p:nvCxnSpPr>
        <p:spPr>
          <a:xfrm flipH="1" flipV="1">
            <a:off x="715026" y="7608473"/>
            <a:ext cx="287544" cy="35774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C023F6B7-3731-0B56-E66B-75CDA1B4882F}"/>
              </a:ext>
            </a:extLst>
          </p:cNvPr>
          <p:cNvCxnSpPr>
            <a:cxnSpLocks/>
          </p:cNvCxnSpPr>
          <p:nvPr/>
        </p:nvCxnSpPr>
        <p:spPr>
          <a:xfrm flipV="1">
            <a:off x="582054" y="8430886"/>
            <a:ext cx="442833" cy="260823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5C879FA-58B8-48DC-C1B3-FAE9A23B433D}"/>
              </a:ext>
            </a:extLst>
          </p:cNvPr>
          <p:cNvSpPr txBox="1"/>
          <p:nvPr/>
        </p:nvSpPr>
        <p:spPr>
          <a:xfrm>
            <a:off x="2086217" y="2429433"/>
            <a:ext cx="1902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Component 3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1AE0A4-9A02-46A3-F1DC-BA6F1609E80B}"/>
              </a:ext>
            </a:extLst>
          </p:cNvPr>
          <p:cNvSpPr txBox="1"/>
          <p:nvPr/>
        </p:nvSpPr>
        <p:spPr>
          <a:xfrm>
            <a:off x="1336456" y="4038000"/>
            <a:ext cx="2342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Component 1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4219D3E-81DE-DF3D-5FC6-388367461448}"/>
              </a:ext>
            </a:extLst>
          </p:cNvPr>
          <p:cNvSpPr txBox="1"/>
          <p:nvPr/>
        </p:nvSpPr>
        <p:spPr>
          <a:xfrm>
            <a:off x="6371245" y="3965381"/>
            <a:ext cx="1610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Component 2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0C88206-B336-3901-3B42-566362ADFC3C}"/>
              </a:ext>
            </a:extLst>
          </p:cNvPr>
          <p:cNvSpPr txBox="1"/>
          <p:nvPr/>
        </p:nvSpPr>
        <p:spPr>
          <a:xfrm>
            <a:off x="2334557" y="11797158"/>
            <a:ext cx="2088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Just Play 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66E83DE-F0B0-8A1E-9F06-21B9CEAD3654}"/>
              </a:ext>
            </a:extLst>
          </p:cNvPr>
          <p:cNvSpPr txBox="1"/>
          <p:nvPr/>
        </p:nvSpPr>
        <p:spPr>
          <a:xfrm>
            <a:off x="1696924" y="12334212"/>
            <a:ext cx="1711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</a:rPr>
              <a:t>Perform popular tunes on Ukulele, Keyboard or Guitar </a:t>
            </a:r>
            <a:endParaRPr lang="en-GB" sz="1000" dirty="0">
              <a:solidFill>
                <a:srgbClr val="FFFF00"/>
              </a:solidFill>
            </a:endParaRP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F9CD176-748A-2309-9BE1-E0756AB3B22D}"/>
              </a:ext>
            </a:extLst>
          </p:cNvPr>
          <p:cNvCxnSpPr>
            <a:cxnSpLocks/>
            <a:stCxn id="79" idx="0"/>
          </p:cNvCxnSpPr>
          <p:nvPr/>
        </p:nvCxnSpPr>
        <p:spPr>
          <a:xfrm flipV="1">
            <a:off x="2552788" y="12096284"/>
            <a:ext cx="92941" cy="2379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5508A82D-D6B7-198B-5BB4-E724E942CBE0}"/>
              </a:ext>
            </a:extLst>
          </p:cNvPr>
          <p:cNvSpPr txBox="1"/>
          <p:nvPr/>
        </p:nvSpPr>
        <p:spPr>
          <a:xfrm rot="16200000">
            <a:off x="137171" y="10925399"/>
            <a:ext cx="21108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Instruments of the Orchestra</a:t>
            </a:r>
            <a:endParaRPr lang="en-GB" sz="1000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C11603CC-7EF5-C024-4575-C3A1D3E5DC9E}"/>
              </a:ext>
            </a:extLst>
          </p:cNvPr>
          <p:cNvSpPr txBox="1"/>
          <p:nvPr/>
        </p:nvSpPr>
        <p:spPr>
          <a:xfrm>
            <a:off x="191557" y="12058650"/>
            <a:ext cx="866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Strings, Woodwind, Brass and Percussion</a:t>
            </a:r>
            <a:endParaRPr lang="en-GB" sz="1000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3A00167-2BC7-890F-710E-E31194466300}"/>
              </a:ext>
            </a:extLst>
          </p:cNvPr>
          <p:cNvSpPr txBox="1"/>
          <p:nvPr/>
        </p:nvSpPr>
        <p:spPr>
          <a:xfrm>
            <a:off x="275715" y="9834948"/>
            <a:ext cx="1655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Viva La Vida class performance </a:t>
            </a:r>
            <a:endParaRPr lang="en-GB" sz="1000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FF082FAC-F068-AFCB-2DD2-21066B63772B}"/>
              </a:ext>
            </a:extLst>
          </p:cNvPr>
          <p:cNvSpPr txBox="1"/>
          <p:nvPr/>
        </p:nvSpPr>
        <p:spPr>
          <a:xfrm rot="16200000">
            <a:off x="58542" y="10878684"/>
            <a:ext cx="898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Listening test</a:t>
            </a:r>
            <a:endParaRPr lang="en-GB" sz="1000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052FA11E-7365-F3CE-9D7F-04D519EB4FBB}"/>
              </a:ext>
            </a:extLst>
          </p:cNvPr>
          <p:cNvSpPr txBox="1"/>
          <p:nvPr/>
        </p:nvSpPr>
        <p:spPr>
          <a:xfrm>
            <a:off x="1570645" y="10279068"/>
            <a:ext cx="2466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Descriptive Music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9B9F0F55-200C-2D2F-A0FA-8AE899462864}"/>
              </a:ext>
            </a:extLst>
          </p:cNvPr>
          <p:cNvCxnSpPr/>
          <p:nvPr/>
        </p:nvCxnSpPr>
        <p:spPr>
          <a:xfrm>
            <a:off x="2253789" y="10648400"/>
            <a:ext cx="0" cy="1447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D3FB30CE-E43E-CB8D-80C2-07C2D21A5B28}"/>
              </a:ext>
            </a:extLst>
          </p:cNvPr>
          <p:cNvSpPr txBox="1"/>
          <p:nvPr/>
        </p:nvSpPr>
        <p:spPr>
          <a:xfrm>
            <a:off x="2350198" y="9590093"/>
            <a:ext cx="975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Treasure Island composition  </a:t>
            </a:r>
            <a:endParaRPr lang="en-GB" sz="1000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744A7E9-267A-8DF3-BCFA-623F88F91C3F}"/>
              </a:ext>
            </a:extLst>
          </p:cNvPr>
          <p:cNvSpPr txBox="1"/>
          <p:nvPr/>
        </p:nvSpPr>
        <p:spPr>
          <a:xfrm>
            <a:off x="1686731" y="9593392"/>
            <a:ext cx="921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Graphic Scores</a:t>
            </a:r>
            <a:endParaRPr lang="en-GB" sz="1000" dirty="0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40F19567-B3C9-8382-0D47-D92EF7A86D29}"/>
              </a:ext>
            </a:extLst>
          </p:cNvPr>
          <p:cNvSpPr txBox="1"/>
          <p:nvPr/>
        </p:nvSpPr>
        <p:spPr>
          <a:xfrm>
            <a:off x="3409296" y="10223089"/>
            <a:ext cx="204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 Keeping 2</a:t>
            </a:r>
            <a:endParaRPr lang="en-GB" dirty="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7AAE3DD5-0037-A735-2804-32456CE9C7C9}"/>
              </a:ext>
            </a:extLst>
          </p:cNvPr>
          <p:cNvSpPr txBox="1"/>
          <p:nvPr/>
        </p:nvSpPr>
        <p:spPr>
          <a:xfrm>
            <a:off x="3544746" y="9697135"/>
            <a:ext cx="1568897" cy="376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Notation</a:t>
            </a:r>
            <a:r>
              <a:rPr lang="en-US" dirty="0"/>
              <a:t> </a:t>
            </a:r>
            <a:endParaRPr lang="en-GB" dirty="0"/>
          </a:p>
        </p:txBody>
      </p:sp>
      <p:pic>
        <p:nvPicPr>
          <p:cNvPr id="126" name="Picture 125">
            <a:extLst>
              <a:ext uri="{FF2B5EF4-FFF2-40B4-BE49-F238E27FC236}">
                <a16:creationId xmlns:a16="http://schemas.microsoft.com/office/drawing/2014/main" id="{9B72D026-3BAD-7BBC-C600-5B07E1D46FB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187" y="10370483"/>
            <a:ext cx="1812877" cy="137974"/>
          </a:xfrm>
          <a:prstGeom prst="rect">
            <a:avLst/>
          </a:prstGeom>
        </p:spPr>
      </p:pic>
      <p:sp>
        <p:nvSpPr>
          <p:cNvPr id="127" name="TextBox 16">
            <a:extLst>
              <a:ext uri="{FF2B5EF4-FFF2-40B4-BE49-F238E27FC236}">
                <a16:creationId xmlns:a16="http://schemas.microsoft.com/office/drawing/2014/main" id="{3A181400-711E-17CB-5FC1-237EC7A05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6914" y="9612745"/>
            <a:ext cx="8255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b="1" dirty="0">
                <a:solidFill>
                  <a:srgbClr val="D759AD"/>
                </a:solidFill>
                <a:cs typeface="Calibri" panose="020F0502020204030204" pitchFamily="34" charset="0"/>
              </a:rPr>
              <a:t>Treble Clef Staff Notation</a:t>
            </a:r>
          </a:p>
        </p:txBody>
      </p:sp>
      <p:sp>
        <p:nvSpPr>
          <p:cNvPr id="130" name="TextBox 16">
            <a:extLst>
              <a:ext uri="{FF2B5EF4-FFF2-40B4-BE49-F238E27FC236}">
                <a16:creationId xmlns:a16="http://schemas.microsoft.com/office/drawing/2014/main" id="{644F3D1B-577F-CA26-B3BC-59C5E56B8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4780" y="9780427"/>
            <a:ext cx="139664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b="1" dirty="0">
                <a:solidFill>
                  <a:srgbClr val="00B0F0"/>
                </a:solidFill>
                <a:cs typeface="Calibri" panose="020F0502020204030204" pitchFamily="34" charset="0"/>
              </a:rPr>
              <a:t>Melody and Chords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65F96E25-146E-1F2F-A47F-D9446B35B0D7}"/>
              </a:ext>
            </a:extLst>
          </p:cNvPr>
          <p:cNvSpPr txBox="1"/>
          <p:nvPr/>
        </p:nvSpPr>
        <p:spPr>
          <a:xfrm>
            <a:off x="5170503" y="9251922"/>
            <a:ext cx="30888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Listening to a range of Classical Music </a:t>
            </a:r>
            <a:endParaRPr lang="en-GB" sz="1000" dirty="0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B02837A5-70B4-85CC-286C-41D5211F9CFA}"/>
              </a:ext>
            </a:extLst>
          </p:cNvPr>
          <p:cNvSpPr txBox="1"/>
          <p:nvPr/>
        </p:nvSpPr>
        <p:spPr>
          <a:xfrm>
            <a:off x="3581991" y="8714819"/>
            <a:ext cx="2088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Just Play 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0806F53-5C21-28BE-EAF6-4065A53644A8}"/>
              </a:ext>
            </a:extLst>
          </p:cNvPr>
          <p:cNvSpPr txBox="1"/>
          <p:nvPr/>
        </p:nvSpPr>
        <p:spPr>
          <a:xfrm>
            <a:off x="3123400" y="9185618"/>
            <a:ext cx="1711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</a:rPr>
              <a:t>Perform popular tunes on Ukulele, Keyboard or Guitar </a:t>
            </a:r>
            <a:endParaRPr lang="en-GB" sz="1000" dirty="0">
              <a:solidFill>
                <a:srgbClr val="FFFF00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22D6D7C-065F-DE47-D3DF-669CC7D7A9BE}"/>
              </a:ext>
            </a:extLst>
          </p:cNvPr>
          <p:cNvSpPr txBox="1"/>
          <p:nvPr/>
        </p:nvSpPr>
        <p:spPr>
          <a:xfrm>
            <a:off x="1920662" y="8703267"/>
            <a:ext cx="1639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The Blues </a:t>
            </a:r>
            <a:endParaRPr lang="en-GB" dirty="0">
              <a:solidFill>
                <a:srgbClr val="0033CC"/>
              </a:solidFill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257D49DB-9141-D243-679A-890F65DCE850}"/>
              </a:ext>
            </a:extLst>
          </p:cNvPr>
          <p:cNvSpPr txBox="1"/>
          <p:nvPr/>
        </p:nvSpPr>
        <p:spPr>
          <a:xfrm>
            <a:off x="2740653" y="8264784"/>
            <a:ext cx="1615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12 bar blues </a:t>
            </a:r>
            <a:endParaRPr lang="en-GB" sz="1000" dirty="0"/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36590119-BB1B-95BA-6647-2E7ACD210B11}"/>
              </a:ext>
            </a:extLst>
          </p:cNvPr>
          <p:cNvSpPr txBox="1"/>
          <p:nvPr/>
        </p:nvSpPr>
        <p:spPr>
          <a:xfrm>
            <a:off x="1676361" y="8317405"/>
            <a:ext cx="15941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Chord sequence </a:t>
            </a:r>
            <a:endParaRPr lang="en-GB" sz="1000" dirty="0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4CD5F2E0-53DC-DE4A-CD86-041FE62DAFE4}"/>
              </a:ext>
            </a:extLst>
          </p:cNvPr>
          <p:cNvSpPr txBox="1"/>
          <p:nvPr/>
        </p:nvSpPr>
        <p:spPr>
          <a:xfrm>
            <a:off x="1649740" y="9208173"/>
            <a:ext cx="15444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Listening test </a:t>
            </a:r>
            <a:endParaRPr lang="en-GB" sz="1000" dirty="0"/>
          </a:p>
        </p:txBody>
      </p: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B1513DFE-C153-F231-E891-9C1946FD6250}"/>
              </a:ext>
            </a:extLst>
          </p:cNvPr>
          <p:cNvCxnSpPr/>
          <p:nvPr/>
        </p:nvCxnSpPr>
        <p:spPr>
          <a:xfrm flipH="1">
            <a:off x="2913133" y="8513444"/>
            <a:ext cx="210267" cy="159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7C999A7E-CCA5-F69F-F2E1-75FECD19C4E4}"/>
              </a:ext>
            </a:extLst>
          </p:cNvPr>
          <p:cNvCxnSpPr/>
          <p:nvPr/>
        </p:nvCxnSpPr>
        <p:spPr>
          <a:xfrm>
            <a:off x="2250007" y="8550302"/>
            <a:ext cx="194683" cy="1627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BA18EB08-16F5-D2AF-3DEF-5E8390F1B76A}"/>
              </a:ext>
            </a:extLst>
          </p:cNvPr>
          <p:cNvCxnSpPr/>
          <p:nvPr/>
        </p:nvCxnSpPr>
        <p:spPr>
          <a:xfrm flipV="1">
            <a:off x="2253789" y="9055596"/>
            <a:ext cx="167239" cy="1664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A1D81100-1D90-1BF7-3A0F-6F57D40356FE}"/>
              </a:ext>
            </a:extLst>
          </p:cNvPr>
          <p:cNvSpPr txBox="1"/>
          <p:nvPr/>
        </p:nvSpPr>
        <p:spPr>
          <a:xfrm>
            <a:off x="770436" y="8949907"/>
            <a:ext cx="86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Slavery</a:t>
            </a:r>
            <a:r>
              <a:rPr lang="en-US" dirty="0"/>
              <a:t> </a:t>
            </a:r>
            <a:endParaRPr lang="en-GB" dirty="0"/>
          </a:p>
        </p:txBody>
      </p: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8B78B944-049A-2693-DC55-C246C36E98ED}"/>
              </a:ext>
            </a:extLst>
          </p:cNvPr>
          <p:cNvCxnSpPr>
            <a:endCxn id="137" idx="1"/>
          </p:cNvCxnSpPr>
          <p:nvPr/>
        </p:nvCxnSpPr>
        <p:spPr>
          <a:xfrm flipV="1">
            <a:off x="1236206" y="8887933"/>
            <a:ext cx="684456" cy="192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>
            <a:extLst>
              <a:ext uri="{FF2B5EF4-FFF2-40B4-BE49-F238E27FC236}">
                <a16:creationId xmlns:a16="http://schemas.microsoft.com/office/drawing/2014/main" id="{DAF1D451-6C5B-256C-F334-2CE6CE4AB0C6}"/>
              </a:ext>
            </a:extLst>
          </p:cNvPr>
          <p:cNvSpPr txBox="1"/>
          <p:nvPr/>
        </p:nvSpPr>
        <p:spPr>
          <a:xfrm rot="16200000">
            <a:off x="185457" y="7781553"/>
            <a:ext cx="200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Musical Theatre </a:t>
            </a:r>
            <a:endParaRPr lang="en-GB" dirty="0"/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E6D2A0FD-513C-9AE1-B60E-F30F7CE2D19B}"/>
              </a:ext>
            </a:extLst>
          </p:cNvPr>
          <p:cNvSpPr txBox="1"/>
          <p:nvPr/>
        </p:nvSpPr>
        <p:spPr>
          <a:xfrm>
            <a:off x="1525451" y="7050678"/>
            <a:ext cx="2145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lgerian" panose="04020705040A02060702" pitchFamily="82" charset="0"/>
              </a:rPr>
              <a:t>Film Music </a:t>
            </a:r>
          </a:p>
        </p:txBody>
      </p:sp>
      <p:sp>
        <p:nvSpPr>
          <p:cNvPr id="194" name="TextBox 16">
            <a:extLst>
              <a:ext uri="{FF2B5EF4-FFF2-40B4-BE49-F238E27FC236}">
                <a16:creationId xmlns:a16="http://schemas.microsoft.com/office/drawing/2014/main" id="{4C916E2A-AE23-5589-BAB9-09DB780B9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517" y="6531075"/>
            <a:ext cx="88244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b="1" dirty="0">
                <a:solidFill>
                  <a:srgbClr val="D759AD"/>
                </a:solidFill>
                <a:cs typeface="Calibri" panose="020F0502020204030204" pitchFamily="34" charset="0"/>
              </a:rPr>
              <a:t>Soundtrack and</a:t>
            </a:r>
          </a:p>
          <a:p>
            <a:pPr algn="ctr" eaLnBrk="1" hangingPunct="1"/>
            <a:r>
              <a:rPr lang="en-US" altLang="en-US" sz="1000" b="1" dirty="0">
                <a:solidFill>
                  <a:srgbClr val="D759AD"/>
                </a:solidFill>
                <a:cs typeface="Calibri" panose="020F0502020204030204" pitchFamily="34" charset="0"/>
              </a:rPr>
              <a:t>Sound Effect</a:t>
            </a:r>
          </a:p>
        </p:txBody>
      </p:sp>
      <p:sp>
        <p:nvSpPr>
          <p:cNvPr id="195" name="TextBox 16">
            <a:extLst>
              <a:ext uri="{FF2B5EF4-FFF2-40B4-BE49-F238E27FC236}">
                <a16:creationId xmlns:a16="http://schemas.microsoft.com/office/drawing/2014/main" id="{863D94E2-3078-F4BC-C942-1266C9F3B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5333" y="6639391"/>
            <a:ext cx="764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b="1" dirty="0">
                <a:solidFill>
                  <a:srgbClr val="D759AD"/>
                </a:solidFill>
                <a:cs typeface="Calibri" panose="020F0502020204030204" pitchFamily="34" charset="0"/>
              </a:rPr>
              <a:t>Leitmotif and theme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D9EC18A7-FE91-26C4-AFDB-947F26554E37}"/>
              </a:ext>
            </a:extLst>
          </p:cNvPr>
          <p:cNvSpPr txBox="1"/>
          <p:nvPr/>
        </p:nvSpPr>
        <p:spPr>
          <a:xfrm>
            <a:off x="1769539" y="6390166"/>
            <a:ext cx="14522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rgbClr val="00B0F0"/>
                </a:solidFill>
              </a:rPr>
              <a:t>Understand the difference between major and minor</a:t>
            </a:r>
            <a:endParaRPr lang="en-US" sz="1000" b="1" dirty="0">
              <a:solidFill>
                <a:srgbClr val="00B0F0"/>
              </a:solidFill>
            </a:endParaRP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EEDDF1A1-1798-63AD-638F-B496FDCD0EB6}"/>
              </a:ext>
            </a:extLst>
          </p:cNvPr>
          <p:cNvSpPr txBox="1"/>
          <p:nvPr/>
        </p:nvSpPr>
        <p:spPr>
          <a:xfrm>
            <a:off x="134251" y="6414180"/>
            <a:ext cx="8632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How lighting, scenery, acting, singing, make up and dancing influences Musical Theatre</a:t>
            </a:r>
            <a:endParaRPr lang="en-GB" sz="1000" dirty="0"/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7A9933C4-FA97-BD61-49A5-6C947F3C3781}"/>
              </a:ext>
            </a:extLst>
          </p:cNvPr>
          <p:cNvSpPr txBox="1"/>
          <p:nvPr/>
        </p:nvSpPr>
        <p:spPr>
          <a:xfrm>
            <a:off x="134251" y="8689126"/>
            <a:ext cx="8632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Hamilton rap </a:t>
            </a:r>
            <a:endParaRPr lang="en-GB" sz="1000" dirty="0"/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5A408428-09B6-77E8-FA0B-1C1ABFFDC358}"/>
              </a:ext>
            </a:extLst>
          </p:cNvPr>
          <p:cNvSpPr txBox="1"/>
          <p:nvPr/>
        </p:nvSpPr>
        <p:spPr>
          <a:xfrm rot="17398233">
            <a:off x="7529562" y="6157835"/>
            <a:ext cx="2088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Just Play 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DE86D7ED-C73B-862A-659C-0CC5E46AC7E8}"/>
              </a:ext>
            </a:extLst>
          </p:cNvPr>
          <p:cNvSpPr txBox="1"/>
          <p:nvPr/>
        </p:nvSpPr>
        <p:spPr>
          <a:xfrm rot="2842125">
            <a:off x="7878226" y="5688660"/>
            <a:ext cx="1711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</a:rPr>
              <a:t>Perform popular tunes on Ukulele, Keyboard or Guitar </a:t>
            </a:r>
            <a:endParaRPr lang="en-GB" sz="1000" dirty="0">
              <a:solidFill>
                <a:srgbClr val="FFFF00"/>
              </a:solidFill>
            </a:endParaRPr>
          </a:p>
        </p:txBody>
      </p: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0EB4A97F-6CC5-5F24-ED45-38B5DF0A1CAD}"/>
              </a:ext>
            </a:extLst>
          </p:cNvPr>
          <p:cNvCxnSpPr/>
          <p:nvPr/>
        </p:nvCxnSpPr>
        <p:spPr>
          <a:xfrm flipH="1">
            <a:off x="8625993" y="6102317"/>
            <a:ext cx="103718" cy="3854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TextBox 228">
            <a:extLst>
              <a:ext uri="{FF2B5EF4-FFF2-40B4-BE49-F238E27FC236}">
                <a16:creationId xmlns:a16="http://schemas.microsoft.com/office/drawing/2014/main" id="{A6B1404B-271E-9B8C-FE07-77E6BE609260}"/>
              </a:ext>
            </a:extLst>
          </p:cNvPr>
          <p:cNvSpPr txBox="1"/>
          <p:nvPr/>
        </p:nvSpPr>
        <p:spPr>
          <a:xfrm>
            <a:off x="7447170" y="5496802"/>
            <a:ext cx="1452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Dance Music/EDM</a:t>
            </a:r>
            <a:endParaRPr lang="en-GB" sz="1600" dirty="0"/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0A6DA29E-4D01-A17E-63F3-320EFD15E938}"/>
              </a:ext>
            </a:extLst>
          </p:cNvPr>
          <p:cNvSpPr txBox="1"/>
          <p:nvPr/>
        </p:nvSpPr>
        <p:spPr>
          <a:xfrm>
            <a:off x="5573095" y="5579385"/>
            <a:ext cx="183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REGGAE MUSIC</a:t>
            </a:r>
            <a:endParaRPr lang="en-GB" dirty="0"/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C8E3690D-B6FE-F410-C534-F48275E871CE}"/>
              </a:ext>
            </a:extLst>
          </p:cNvPr>
          <p:cNvSpPr txBox="1"/>
          <p:nvPr/>
        </p:nvSpPr>
        <p:spPr>
          <a:xfrm>
            <a:off x="7727472" y="4989839"/>
            <a:ext cx="22614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Dancing Queen</a:t>
            </a:r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D6D30872-343D-678B-836E-E8A5C251536C}"/>
              </a:ext>
            </a:extLst>
          </p:cNvPr>
          <p:cNvSpPr txBox="1"/>
          <p:nvPr/>
        </p:nvSpPr>
        <p:spPr>
          <a:xfrm>
            <a:off x="6999689" y="4976832"/>
            <a:ext cx="863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Influence of technology on music </a:t>
            </a:r>
            <a:endParaRPr lang="en-GB" sz="1000" dirty="0">
              <a:solidFill>
                <a:srgbClr val="FF0000"/>
              </a:solidFill>
            </a:endParaRPr>
          </a:p>
        </p:txBody>
      </p: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78F33E63-11B8-233D-2AB5-59F72F89BED4}"/>
              </a:ext>
            </a:extLst>
          </p:cNvPr>
          <p:cNvCxnSpPr/>
          <p:nvPr/>
        </p:nvCxnSpPr>
        <p:spPr>
          <a:xfrm>
            <a:off x="7648122" y="5426989"/>
            <a:ext cx="94069" cy="192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71851FB6-34CE-62EE-3452-38EB9546D71E}"/>
              </a:ext>
            </a:extLst>
          </p:cNvPr>
          <p:cNvCxnSpPr/>
          <p:nvPr/>
        </p:nvCxnSpPr>
        <p:spPr>
          <a:xfrm flipH="1">
            <a:off x="7910871" y="5212309"/>
            <a:ext cx="58586" cy="3367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TextBox 236">
            <a:extLst>
              <a:ext uri="{FF2B5EF4-FFF2-40B4-BE49-F238E27FC236}">
                <a16:creationId xmlns:a16="http://schemas.microsoft.com/office/drawing/2014/main" id="{F25E49A6-B78A-B85B-F5AA-5CFCCB2FBE6E}"/>
              </a:ext>
            </a:extLst>
          </p:cNvPr>
          <p:cNvSpPr txBox="1"/>
          <p:nvPr/>
        </p:nvSpPr>
        <p:spPr>
          <a:xfrm>
            <a:off x="6223032" y="4989839"/>
            <a:ext cx="706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Bob Marley </a:t>
            </a:r>
            <a:endParaRPr lang="en-GB" sz="1000" dirty="0"/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7591EBF3-AE12-F327-8747-D4BDBC51A581}"/>
              </a:ext>
            </a:extLst>
          </p:cNvPr>
          <p:cNvSpPr txBox="1"/>
          <p:nvPr/>
        </p:nvSpPr>
        <p:spPr>
          <a:xfrm>
            <a:off x="5482846" y="6008241"/>
            <a:ext cx="16554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Rastafarianism</a:t>
            </a:r>
            <a:endParaRPr lang="en-GB" sz="1000" dirty="0"/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97C941E3-4660-6249-FDB9-A2D467B34525}"/>
              </a:ext>
            </a:extLst>
          </p:cNvPr>
          <p:cNvSpPr txBox="1"/>
          <p:nvPr/>
        </p:nvSpPr>
        <p:spPr>
          <a:xfrm>
            <a:off x="6600554" y="6050817"/>
            <a:ext cx="1207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Syncopation 2</a:t>
            </a:r>
            <a:r>
              <a:rPr lang="en-US" sz="1000" baseline="30000" dirty="0"/>
              <a:t>nd</a:t>
            </a:r>
            <a:r>
              <a:rPr lang="en-US" sz="1000" dirty="0"/>
              <a:t> and 4</a:t>
            </a:r>
            <a:r>
              <a:rPr lang="en-US" sz="1000" baseline="30000" dirty="0"/>
              <a:t>th</a:t>
            </a:r>
            <a:r>
              <a:rPr lang="en-US" sz="1000" dirty="0"/>
              <a:t> beat</a:t>
            </a:r>
            <a:endParaRPr lang="en-GB" sz="1000" dirty="0"/>
          </a:p>
        </p:txBody>
      </p: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8482835B-E94C-9270-E7D5-7B3A4ED310BC}"/>
              </a:ext>
            </a:extLst>
          </p:cNvPr>
          <p:cNvCxnSpPr/>
          <p:nvPr/>
        </p:nvCxnSpPr>
        <p:spPr>
          <a:xfrm>
            <a:off x="6825258" y="5852157"/>
            <a:ext cx="144823" cy="248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90BCFB4C-EB4F-D8CE-6422-DFDF2BB80918}"/>
              </a:ext>
            </a:extLst>
          </p:cNvPr>
          <p:cNvCxnSpPr/>
          <p:nvPr/>
        </p:nvCxnSpPr>
        <p:spPr>
          <a:xfrm flipH="1">
            <a:off x="6043624" y="5872937"/>
            <a:ext cx="94167" cy="177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TextBox 243">
            <a:extLst>
              <a:ext uri="{FF2B5EF4-FFF2-40B4-BE49-F238E27FC236}">
                <a16:creationId xmlns:a16="http://schemas.microsoft.com/office/drawing/2014/main" id="{74A1A073-8547-4F16-29CE-C15F505AD6D1}"/>
              </a:ext>
            </a:extLst>
          </p:cNvPr>
          <p:cNvSpPr txBox="1"/>
          <p:nvPr/>
        </p:nvSpPr>
        <p:spPr>
          <a:xfrm>
            <a:off x="6502298" y="533206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83748284-5F52-E349-B0C1-7BEAA22A3E3D}"/>
              </a:ext>
            </a:extLst>
          </p:cNvPr>
          <p:cNvCxnSpPr>
            <a:endCxn id="230" idx="0"/>
          </p:cNvCxnSpPr>
          <p:nvPr/>
        </p:nvCxnSpPr>
        <p:spPr>
          <a:xfrm>
            <a:off x="6431584" y="5384945"/>
            <a:ext cx="59654" cy="194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136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A4732802397B4D98D8CB28FCF935A1" ma:contentTypeVersion="4" ma:contentTypeDescription="Create a new document." ma:contentTypeScope="" ma:versionID="c811cecf846cad56208b163d2d5b6ebb">
  <xsd:schema xmlns:xsd="http://www.w3.org/2001/XMLSchema" xmlns:xs="http://www.w3.org/2001/XMLSchema" xmlns:p="http://schemas.microsoft.com/office/2006/metadata/properties" xmlns:ns2="7b26b88a-8897-46e1-bf3c-1571693a7c1d" targetNamespace="http://schemas.microsoft.com/office/2006/metadata/properties" ma:root="true" ma:fieldsID="9866ddb58b1193da0c767ba4af8eeabc" ns2:_="">
    <xsd:import namespace="7b26b88a-8897-46e1-bf3c-1571693a7c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26b88a-8897-46e1-bf3c-1571693a7c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2D6C01-C2B9-48D5-AFC2-7E47953871F8}">
  <ds:schemaRefs>
    <ds:schemaRef ds:uri="4fd66fe4-0331-4cd5-a5ed-d5f17644c156"/>
    <ds:schemaRef ds:uri="http://purl.org/dc/elements/1.1/"/>
    <ds:schemaRef ds:uri="http://schemas.microsoft.com/office/infopath/2007/PartnerControls"/>
    <ds:schemaRef ds:uri="87b77747-4161-4d18-b169-5b376be40f2c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BB0D00F-2446-4E88-822C-0D3768A2E3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26b88a-8897-46e1-bf3c-1571693a7c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A228252-89D8-41DF-9BEF-59319036F5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2691</TotalTime>
  <Words>398</Words>
  <Application>Microsoft Office PowerPoint</Application>
  <PresentationFormat>A3 Paper (297x420 mm)</PresentationFormat>
  <Paragraphs>116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Adobe Gothic Std B</vt:lpstr>
      <vt:lpstr>Algerian</vt:lpstr>
      <vt:lpstr>Arial</vt:lpstr>
      <vt:lpstr>Calibri</vt:lpstr>
      <vt:lpstr>Calibri Light</vt:lpstr>
      <vt:lpstr>Office Theme</vt:lpstr>
      <vt:lpstr>PowerPoint Presentation</vt:lpstr>
    </vt:vector>
  </TitlesOfParts>
  <Company>OSWBA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LGreen</dc:creator>
  <cp:lastModifiedBy>Power, Angela</cp:lastModifiedBy>
  <cp:revision>169</cp:revision>
  <cp:lastPrinted>2020-01-31T09:33:33Z</cp:lastPrinted>
  <dcterms:created xsi:type="dcterms:W3CDTF">2019-10-14T09:44:49Z</dcterms:created>
  <dcterms:modified xsi:type="dcterms:W3CDTF">2023-09-17T13:51:39Z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0x010100DCA4732802397B4D98D8CB28FCF935A1</vt:lpwstr>
  </property>
  <property fmtid="{D5CDD505-2E9C-101B-9397-08002B2CF9AE}" pid="3" name="Order">
    <vt:r8>9800</vt:r8>
  </property>
</Properties>
</file>